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04" r:id="rId2"/>
    <p:sldId id="406" r:id="rId3"/>
    <p:sldId id="412" r:id="rId4"/>
    <p:sldId id="411" r:id="rId5"/>
    <p:sldId id="425" r:id="rId6"/>
    <p:sldId id="416" r:id="rId7"/>
    <p:sldId id="419" r:id="rId8"/>
    <p:sldId id="423" r:id="rId9"/>
    <p:sldId id="429" r:id="rId10"/>
    <p:sldId id="424" r:id="rId11"/>
    <p:sldId id="428" r:id="rId12"/>
    <p:sldId id="417" r:id="rId13"/>
    <p:sldId id="415" r:id="rId14"/>
    <p:sldId id="426" r:id="rId15"/>
    <p:sldId id="427" r:id="rId16"/>
  </p:sldIdLst>
  <p:sldSz cx="12192000" cy="6858000"/>
  <p:notesSz cx="9939338" cy="68072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MS UI Gothic" panose="020B0600070205080204" pitchFamily="34" charset="-128"/>
      <p:regular r:id="rId24"/>
    </p:embeddedFont>
    <p:embeddedFont>
      <p:font typeface="Yu Gothic" panose="020B0400000000000000" pitchFamily="34" charset="-128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9EC"/>
    <a:srgbClr val="7030A0"/>
    <a:srgbClr val="8A3CC4"/>
    <a:srgbClr val="9149C7"/>
    <a:srgbClr val="9E5ECE"/>
    <a:srgbClr val="893BC2"/>
    <a:srgbClr val="C7A1E3"/>
    <a:srgbClr val="C5AFD5"/>
    <a:srgbClr val="9933FF"/>
    <a:srgbClr val="341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696" y="43"/>
      </p:cViewPr>
      <p:guideLst>
        <p:guide orient="horz" pos="356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26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s/evaluatesco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s/evaluatesco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evaluatescore!$C$22</c:f>
              <c:strCache>
                <c:ptCount val="1"/>
                <c:pt idx="0">
                  <c:v>Re-traind 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evaluatescore!$A$13:$A$15</c:f>
              <c:strCache>
                <c:ptCount val="3"/>
                <c:pt idx="0">
                  <c:v>Binary gt</c:v>
                </c:pt>
                <c:pt idx="1">
                  <c:v>4-class gt</c:v>
                </c:pt>
                <c:pt idx="2">
                  <c:v>4-class gt (rgw)</c:v>
                </c:pt>
              </c:strCache>
            </c:strRef>
          </c:cat>
          <c:val>
            <c:numRef>
              <c:f>evaluatescore!$C$23:$C$25</c:f>
              <c:numCache>
                <c:formatCode>General</c:formatCode>
                <c:ptCount val="3"/>
                <c:pt idx="0">
                  <c:v>0.99904999999999999</c:v>
                </c:pt>
                <c:pt idx="1">
                  <c:v>0.99844605999228397</c:v>
                </c:pt>
                <c:pt idx="2">
                  <c:v>0.99817515432098769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2C-4A5B-81C7-9971182B62B7}"/>
            </c:ext>
          </c:extLst>
        </c:ser>
        <c:ser>
          <c:idx val="1"/>
          <c:order val="1"/>
          <c:tx>
            <c:strRef>
              <c:f>evaluatescore!$B$22</c:f>
              <c:strCache>
                <c:ptCount val="1"/>
                <c:pt idx="0">
                  <c:v>Re-initialized model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evaluatescore!$A$13:$A$15</c:f>
              <c:strCache>
                <c:ptCount val="3"/>
                <c:pt idx="0">
                  <c:v>Binary gt</c:v>
                </c:pt>
                <c:pt idx="1">
                  <c:v>4-class gt</c:v>
                </c:pt>
                <c:pt idx="2">
                  <c:v>4-class gt (rgw)</c:v>
                </c:pt>
              </c:strCache>
            </c:strRef>
          </c:cat>
          <c:val>
            <c:numRef>
              <c:f>evaluatescore!$B$23:$B$25</c:f>
              <c:numCache>
                <c:formatCode>General</c:formatCode>
                <c:ptCount val="3"/>
                <c:pt idx="0">
                  <c:v>0.99146000000000001</c:v>
                </c:pt>
                <c:pt idx="1">
                  <c:v>0.99814441068672843</c:v>
                </c:pt>
                <c:pt idx="2">
                  <c:v>0.99930000964506172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2C-4A5B-81C7-9971182B62B7}"/>
            </c:ext>
          </c:extLst>
        </c:ser>
        <c:ser>
          <c:idx val="2"/>
          <c:order val="2"/>
          <c:tx>
            <c:strRef>
              <c:f>evaluatescore!$D$22</c:f>
              <c:strCache>
                <c:ptCount val="1"/>
                <c:pt idx="0">
                  <c:v>Initial model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evaluatescore!$A$13:$A$15</c:f>
              <c:strCache>
                <c:ptCount val="3"/>
                <c:pt idx="0">
                  <c:v>Binary gt</c:v>
                </c:pt>
                <c:pt idx="1">
                  <c:v>4-class gt</c:v>
                </c:pt>
                <c:pt idx="2">
                  <c:v>4-class gt (rgw)</c:v>
                </c:pt>
              </c:strCache>
            </c:strRef>
          </c:cat>
          <c:val>
            <c:numRef>
              <c:f>evaluatescore!$D$23:$D$25</c:f>
              <c:numCache>
                <c:formatCode>General</c:formatCode>
                <c:ptCount val="3"/>
                <c:pt idx="0">
                  <c:v>0.98414999999999997</c:v>
                </c:pt>
                <c:pt idx="1">
                  <c:v>0.98414999999999997</c:v>
                </c:pt>
                <c:pt idx="2">
                  <c:v>0.98414999999999997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2C-4A5B-81C7-9971182B6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91738895"/>
        <c:axId val="1901397423"/>
      </c:barChart>
      <c:catAx>
        <c:axId val="1791738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1397423"/>
        <c:crosses val="autoZero"/>
        <c:auto val="1"/>
        <c:lblAlgn val="ctr"/>
        <c:lblOffset val="100"/>
        <c:noMultiLvlLbl val="0"/>
      </c:catAx>
      <c:valAx>
        <c:axId val="1901397423"/>
        <c:scaling>
          <c:orientation val="minMax"/>
          <c:max val="1"/>
          <c:min val="0.9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1738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evaluatescore!$C$26</c:f>
              <c:strCache>
                <c:ptCount val="1"/>
                <c:pt idx="0">
                  <c:v>Re-traind 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evaluatescore!$A$17:$A$19</c:f>
              <c:strCache>
                <c:ptCount val="3"/>
                <c:pt idx="0">
                  <c:v>Binary gt</c:v>
                </c:pt>
                <c:pt idx="1">
                  <c:v>4-class gt</c:v>
                </c:pt>
                <c:pt idx="2">
                  <c:v>4-class gt (rgw)</c:v>
                </c:pt>
              </c:strCache>
            </c:strRef>
          </c:cat>
          <c:val>
            <c:numRef>
              <c:f>evaluatescore!$C$27:$C$29</c:f>
              <c:numCache>
                <c:formatCode>General</c:formatCode>
                <c:ptCount val="3"/>
                <c:pt idx="0">
                  <c:v>0.99892999999999998</c:v>
                </c:pt>
                <c:pt idx="1">
                  <c:v>0.99946940104166671</c:v>
                </c:pt>
                <c:pt idx="2">
                  <c:v>0.99833502121913575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78-45C1-92CA-5BBB081C65E2}"/>
            </c:ext>
          </c:extLst>
        </c:ser>
        <c:ser>
          <c:idx val="1"/>
          <c:order val="1"/>
          <c:tx>
            <c:strRef>
              <c:f>evaluatescore!$B$26</c:f>
              <c:strCache>
                <c:ptCount val="1"/>
                <c:pt idx="0">
                  <c:v>Re-initialized model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evaluatescore!$A$17:$A$19</c:f>
              <c:strCache>
                <c:ptCount val="3"/>
                <c:pt idx="0">
                  <c:v>Binary gt</c:v>
                </c:pt>
                <c:pt idx="1">
                  <c:v>4-class gt</c:v>
                </c:pt>
                <c:pt idx="2">
                  <c:v>4-class gt (rgw)</c:v>
                </c:pt>
              </c:strCache>
            </c:strRef>
          </c:cat>
          <c:val>
            <c:numRef>
              <c:f>evaluatescore!$B$27:$B$29</c:f>
              <c:numCache>
                <c:formatCode>General</c:formatCode>
                <c:ptCount val="3"/>
                <c:pt idx="0">
                  <c:v>0.98877000000000004</c:v>
                </c:pt>
                <c:pt idx="1">
                  <c:v>0.99609881365740738</c:v>
                </c:pt>
                <c:pt idx="2">
                  <c:v>0.99586033950617281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78-45C1-92CA-5BBB081C65E2}"/>
            </c:ext>
          </c:extLst>
        </c:ser>
        <c:ser>
          <c:idx val="2"/>
          <c:order val="2"/>
          <c:tx>
            <c:strRef>
              <c:f>evaluatescore!$D$26</c:f>
              <c:strCache>
                <c:ptCount val="1"/>
                <c:pt idx="0">
                  <c:v>Initial model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evaluatescore!$A$17:$A$19</c:f>
              <c:strCache>
                <c:ptCount val="3"/>
                <c:pt idx="0">
                  <c:v>Binary gt</c:v>
                </c:pt>
                <c:pt idx="1">
                  <c:v>4-class gt</c:v>
                </c:pt>
                <c:pt idx="2">
                  <c:v>4-class gt (rgw)</c:v>
                </c:pt>
              </c:strCache>
            </c:strRef>
          </c:cat>
          <c:val>
            <c:numRef>
              <c:f>evaluatescore!$D$27:$D$29</c:f>
              <c:numCache>
                <c:formatCode>General</c:formatCode>
                <c:ptCount val="3"/>
                <c:pt idx="0">
                  <c:v>0.98272999999999999</c:v>
                </c:pt>
                <c:pt idx="1">
                  <c:v>0.98272999999999999</c:v>
                </c:pt>
                <c:pt idx="2">
                  <c:v>0.98272999999999999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78-45C1-92CA-5BBB081C6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76351839"/>
        <c:axId val="1904356895"/>
      </c:barChart>
      <c:catAx>
        <c:axId val="1776351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4356895"/>
        <c:crosses val="autoZero"/>
        <c:auto val="1"/>
        <c:lblAlgn val="ctr"/>
        <c:lblOffset val="100"/>
        <c:noMultiLvlLbl val="0"/>
      </c:catAx>
      <c:valAx>
        <c:axId val="1904356895"/>
        <c:scaling>
          <c:orientation val="minMax"/>
          <c:min val="0.9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76351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feature_match_logs!$P$41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feature_match_logs!$T$42:$T$46</c:f>
                <c:numCache>
                  <c:formatCode>General</c:formatCode>
                  <c:ptCount val="5"/>
                  <c:pt idx="0">
                    <c:v>0.14409722155287746</c:v>
                  </c:pt>
                  <c:pt idx="1">
                    <c:v>2.0812732348608463</c:v>
                  </c:pt>
                  <c:pt idx="2">
                    <c:v>22.029081025527603</c:v>
                  </c:pt>
                  <c:pt idx="3">
                    <c:v>9.0506040314076983E-2</c:v>
                  </c:pt>
                  <c:pt idx="4">
                    <c:v>1.2137472338908533</c:v>
                  </c:pt>
                </c:numCache>
              </c:numRef>
            </c:plus>
            <c:minus>
              <c:numRef>
                <c:f>feature_match_logs!$T$42:$T$46</c:f>
                <c:numCache>
                  <c:formatCode>General</c:formatCode>
                  <c:ptCount val="5"/>
                  <c:pt idx="0">
                    <c:v>0.14409722155287746</c:v>
                  </c:pt>
                  <c:pt idx="1">
                    <c:v>2.0812732348608463</c:v>
                  </c:pt>
                  <c:pt idx="2">
                    <c:v>22.029081025527603</c:v>
                  </c:pt>
                  <c:pt idx="3">
                    <c:v>9.0506040314076983E-2</c:v>
                  </c:pt>
                  <c:pt idx="4">
                    <c:v>1.2137472338908533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feature_match_logs!$P$42:$P$46</c:f>
              <c:numCache>
                <c:formatCode>0.00</c:formatCode>
                <c:ptCount val="5"/>
                <c:pt idx="0">
                  <c:v>1.5297222222222164</c:v>
                </c:pt>
                <c:pt idx="1">
                  <c:v>3.8708444444444403</c:v>
                </c:pt>
                <c:pt idx="2">
                  <c:v>70.090455555555494</c:v>
                </c:pt>
                <c:pt idx="3">
                  <c:v>3.2074333333333329</c:v>
                </c:pt>
                <c:pt idx="4">
                  <c:v>15.9837333333333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12-4557-8CA7-669F4583A5BB}"/>
            </c:ext>
          </c:extLst>
        </c:ser>
        <c:ser>
          <c:idx val="1"/>
          <c:order val="1"/>
          <c:tx>
            <c:strRef>
              <c:f>feature_match_logs!$Q$41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feature_match_logs!$U$42:$U$46</c:f>
                <c:numCache>
                  <c:formatCode>General</c:formatCode>
                  <c:ptCount val="5"/>
                  <c:pt idx="0">
                    <c:v>0.13167815526530435</c:v>
                  </c:pt>
                  <c:pt idx="1">
                    <c:v>9.6873629022557334E-3</c:v>
                  </c:pt>
                  <c:pt idx="2">
                    <c:v>6.0052536061907364</c:v>
                  </c:pt>
                  <c:pt idx="3">
                    <c:v>0.23078536445027084</c:v>
                  </c:pt>
                  <c:pt idx="4">
                    <c:v>2.0445635921199012</c:v>
                  </c:pt>
                </c:numCache>
              </c:numRef>
            </c:plus>
            <c:minus>
              <c:numRef>
                <c:f>feature_match_logs!$U$42:$U$46</c:f>
                <c:numCache>
                  <c:formatCode>General</c:formatCode>
                  <c:ptCount val="5"/>
                  <c:pt idx="0">
                    <c:v>0.13167815526530435</c:v>
                  </c:pt>
                  <c:pt idx="1">
                    <c:v>9.6873629022557334E-3</c:v>
                  </c:pt>
                  <c:pt idx="2">
                    <c:v>6.0052536061907364</c:v>
                  </c:pt>
                  <c:pt idx="3">
                    <c:v>0.23078536445027084</c:v>
                  </c:pt>
                  <c:pt idx="4">
                    <c:v>2.0445635921199012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feature_match_logs!$Q$42:$Q$46</c:f>
              <c:numCache>
                <c:formatCode>0.00</c:formatCode>
                <c:ptCount val="5"/>
                <c:pt idx="0">
                  <c:v>1.12085833333333</c:v>
                </c:pt>
                <c:pt idx="1">
                  <c:v>1.46918333333333</c:v>
                </c:pt>
                <c:pt idx="2">
                  <c:v>27.390566666666633</c:v>
                </c:pt>
                <c:pt idx="3">
                  <c:v>3.0653666666666619</c:v>
                </c:pt>
                <c:pt idx="4">
                  <c:v>10.467233333333324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12-4557-8CA7-669F4583A5BB}"/>
            </c:ext>
          </c:extLst>
        </c:ser>
        <c:ser>
          <c:idx val="2"/>
          <c:order val="2"/>
          <c:tx>
            <c:strRef>
              <c:f>feature_match_logs!$R$41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feature_match_logs!$V$42:$V$46</c:f>
                <c:numCache>
                  <c:formatCode>General</c:formatCode>
                  <c:ptCount val="5"/>
                  <c:pt idx="0">
                    <c:v>0.13293919384161423</c:v>
                  </c:pt>
                  <c:pt idx="1">
                    <c:v>0.31150410733871969</c:v>
                  </c:pt>
                  <c:pt idx="2">
                    <c:v>6.7045006174404369</c:v>
                  </c:pt>
                  <c:pt idx="3">
                    <c:v>0.21747455108671662</c:v>
                  </c:pt>
                  <c:pt idx="4">
                    <c:v>1.8209907255646514</c:v>
                  </c:pt>
                </c:numCache>
              </c:numRef>
            </c:plus>
            <c:minus>
              <c:numRef>
                <c:f>feature_match_logs!$V$42:$V$46</c:f>
                <c:numCache>
                  <c:formatCode>General</c:formatCode>
                  <c:ptCount val="5"/>
                  <c:pt idx="0">
                    <c:v>0.13293919384161423</c:v>
                  </c:pt>
                  <c:pt idx="1">
                    <c:v>0.31150410733871969</c:v>
                  </c:pt>
                  <c:pt idx="2">
                    <c:v>6.7045006174404369</c:v>
                  </c:pt>
                  <c:pt idx="3">
                    <c:v>0.21747455108671662</c:v>
                  </c:pt>
                  <c:pt idx="4">
                    <c:v>1.8209907255646514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feature_match_logs!$R$42:$R$46</c:f>
              <c:numCache>
                <c:formatCode>0.00</c:formatCode>
                <c:ptCount val="5"/>
                <c:pt idx="0">
                  <c:v>0.95122222222221975</c:v>
                </c:pt>
                <c:pt idx="1">
                  <c:v>1.5109333333333299</c:v>
                </c:pt>
                <c:pt idx="2">
                  <c:v>30.511822222222168</c:v>
                </c:pt>
                <c:pt idx="3">
                  <c:v>3.1328777777777734</c:v>
                </c:pt>
                <c:pt idx="4">
                  <c:v>11.711511111111086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12-4557-8CA7-669F4583A5BB}"/>
            </c:ext>
          </c:extLst>
        </c:ser>
        <c:ser>
          <c:idx val="3"/>
          <c:order val="3"/>
          <c:tx>
            <c:strRef>
              <c:f>feature_match_logs!$S$41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feature_match_logs!$W$42:$W$46</c:f>
                <c:numCache>
                  <c:formatCode>General</c:formatCode>
                  <c:ptCount val="5"/>
                  <c:pt idx="0">
                    <c:v>0.1</c:v>
                  </c:pt>
                  <c:pt idx="1">
                    <c:v>0.2</c:v>
                  </c:pt>
                  <c:pt idx="2">
                    <c:v>0.29557063453597698</c:v>
                  </c:pt>
                  <c:pt idx="3">
                    <c:v>0.18573338119166879</c:v>
                  </c:pt>
                  <c:pt idx="4">
                    <c:v>0.1</c:v>
                  </c:pt>
                </c:numCache>
              </c:numRef>
            </c:plus>
            <c:minus>
              <c:numRef>
                <c:f>feature_match_logs!$W$42:$W$46</c:f>
                <c:numCache>
                  <c:formatCode>General</c:formatCode>
                  <c:ptCount val="5"/>
                  <c:pt idx="0">
                    <c:v>0.1</c:v>
                  </c:pt>
                  <c:pt idx="1">
                    <c:v>0.2</c:v>
                  </c:pt>
                  <c:pt idx="2">
                    <c:v>0.29557063453597698</c:v>
                  </c:pt>
                  <c:pt idx="3">
                    <c:v>0.18573338119166879</c:v>
                  </c:pt>
                  <c:pt idx="4">
                    <c:v>0.1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feature_match_logs!$S$42:$S$46</c:f>
              <c:numCache>
                <c:formatCode>0.00</c:formatCode>
                <c:ptCount val="5"/>
                <c:pt idx="0">
                  <c:v>1.3</c:v>
                </c:pt>
                <c:pt idx="1">
                  <c:v>1.4</c:v>
                </c:pt>
                <c:pt idx="2">
                  <c:v>7.1409666666666602</c:v>
                </c:pt>
                <c:pt idx="3">
                  <c:v>1.5786666666666651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12-4557-8CA7-669F4583A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0184080"/>
        <c:axId val="219917184"/>
      </c:barChart>
      <c:catAx>
        <c:axId val="43018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917184"/>
        <c:crosses val="autoZero"/>
        <c:auto val="1"/>
        <c:lblAlgn val="ctr"/>
        <c:lblOffset val="100"/>
        <c:noMultiLvlLbl val="0"/>
      </c:catAx>
      <c:valAx>
        <c:axId val="219917184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6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[sec]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18408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600" b="1"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feature_match_logs!$B$41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feature_match_logs!$B$42:$B$46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F-46C1-8A6B-019D72F2AAB7}"/>
            </c:ext>
          </c:extLst>
        </c:ser>
        <c:ser>
          <c:idx val="1"/>
          <c:order val="1"/>
          <c:tx>
            <c:strRef>
              <c:f>feature_match_logs!$C$41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feature_match_logs!$C$42:$C$46</c:f>
              <c:numCache>
                <c:formatCode>0.00</c:formatCode>
                <c:ptCount val="5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5F-46C1-8A6B-019D72F2AAB7}"/>
            </c:ext>
          </c:extLst>
        </c:ser>
        <c:ser>
          <c:idx val="2"/>
          <c:order val="2"/>
          <c:tx>
            <c:strRef>
              <c:f>feature_match_logs!$D$41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feature_match_logs!$D$42:$D$46</c:f>
              <c:numCache>
                <c:formatCode>0.00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5F-46C1-8A6B-019D72F2AAB7}"/>
            </c:ext>
          </c:extLst>
        </c:ser>
        <c:ser>
          <c:idx val="3"/>
          <c:order val="3"/>
          <c:tx>
            <c:strRef>
              <c:f>feature_match_logs!$E$41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feature_match_logs!$E$42:$E$46</c:f>
              <c:numCache>
                <c:formatCode>0.00</c:formatCode>
                <c:ptCount val="5"/>
                <c:pt idx="0">
                  <c:v>6</c:v>
                </c:pt>
                <c:pt idx="1">
                  <c:v>6</c:v>
                </c:pt>
                <c:pt idx="2">
                  <c:v>4</c:v>
                </c:pt>
                <c:pt idx="3">
                  <c:v>4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5F-46C1-8A6B-019D72F2AA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3917376"/>
        <c:axId val="453564656"/>
      </c:barChart>
      <c:catAx>
        <c:axId val="45391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564656"/>
        <c:crosses val="autoZero"/>
        <c:auto val="1"/>
        <c:lblAlgn val="ctr"/>
        <c:lblOffset val="100"/>
        <c:noMultiLvlLbl val="0"/>
      </c:catAx>
      <c:valAx>
        <c:axId val="453564656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91737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600" b="1"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feature_match_logs!$Y$41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feature_match_logs!$AC$42:$AC$46</c:f>
                <c:numCache>
                  <c:formatCode>General</c:formatCode>
                  <c:ptCount val="5"/>
                  <c:pt idx="0">
                    <c:v>0.42019770177963167</c:v>
                  </c:pt>
                  <c:pt idx="1">
                    <c:v>0.37987072151957291</c:v>
                  </c:pt>
                  <c:pt idx="2">
                    <c:v>0.75605957528341561</c:v>
                  </c:pt>
                  <c:pt idx="3">
                    <c:v>0.53852568437151505</c:v>
                  </c:pt>
                  <c:pt idx="4">
                    <c:v>0.47308657656767561</c:v>
                  </c:pt>
                </c:numCache>
              </c:numRef>
            </c:plus>
            <c:minus>
              <c:numRef>
                <c:f>feature_match_logs!$AC$42:$AC$46</c:f>
                <c:numCache>
                  <c:formatCode>General</c:formatCode>
                  <c:ptCount val="5"/>
                  <c:pt idx="0">
                    <c:v>0.42019770177963167</c:v>
                  </c:pt>
                  <c:pt idx="1">
                    <c:v>0.37987072151957291</c:v>
                  </c:pt>
                  <c:pt idx="2">
                    <c:v>0.75605957528341561</c:v>
                  </c:pt>
                  <c:pt idx="3">
                    <c:v>0.53852568437151505</c:v>
                  </c:pt>
                  <c:pt idx="4">
                    <c:v>0.47308657656767561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feature_match_logs!$Y$42:$Y$46</c:f>
              <c:numCache>
                <c:formatCode>0.00</c:formatCode>
                <c:ptCount val="5"/>
                <c:pt idx="0">
                  <c:v>0.37193809786009596</c:v>
                </c:pt>
                <c:pt idx="1">
                  <c:v>0.38383952832412177</c:v>
                </c:pt>
                <c:pt idx="2">
                  <c:v>0.37231313586371573</c:v>
                </c:pt>
                <c:pt idx="3">
                  <c:v>0.25057878212369894</c:v>
                </c:pt>
                <c:pt idx="4">
                  <c:v>0.18264945469955787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9B-4769-B1B4-016ED8FA1F7E}"/>
            </c:ext>
          </c:extLst>
        </c:ser>
        <c:ser>
          <c:idx val="1"/>
          <c:order val="1"/>
          <c:tx>
            <c:strRef>
              <c:f>feature_match_logs!$Z$41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feature_match_logs!$AD$42:$AD$46</c:f>
                <c:numCache>
                  <c:formatCode>General</c:formatCode>
                  <c:ptCount val="5"/>
                  <c:pt idx="0">
                    <c:v>0.12</c:v>
                  </c:pt>
                  <c:pt idx="1">
                    <c:v>0.24</c:v>
                  </c:pt>
                  <c:pt idx="2">
                    <c:v>0.21</c:v>
                  </c:pt>
                  <c:pt idx="3">
                    <c:v>0.66</c:v>
                  </c:pt>
                  <c:pt idx="4">
                    <c:v>0.34</c:v>
                  </c:pt>
                </c:numCache>
              </c:numRef>
            </c:plus>
            <c:minus>
              <c:numRef>
                <c:f>feature_match_logs!$AD$42:$AD$46</c:f>
                <c:numCache>
                  <c:formatCode>General</c:formatCode>
                  <c:ptCount val="5"/>
                  <c:pt idx="0">
                    <c:v>0.12</c:v>
                  </c:pt>
                  <c:pt idx="1">
                    <c:v>0.24</c:v>
                  </c:pt>
                  <c:pt idx="2">
                    <c:v>0.21</c:v>
                  </c:pt>
                  <c:pt idx="3">
                    <c:v>0.66</c:v>
                  </c:pt>
                  <c:pt idx="4">
                    <c:v>0.34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feature_match_logs!$Z$42:$Z$46</c:f>
              <c:numCache>
                <c:formatCode>0.00</c:formatCode>
                <c:ptCount val="5"/>
                <c:pt idx="0">
                  <c:v>1.6867322225415151</c:v>
                </c:pt>
                <c:pt idx="1">
                  <c:v>1.3170634957862366</c:v>
                </c:pt>
                <c:pt idx="2">
                  <c:v>1.5112556672343025</c:v>
                </c:pt>
                <c:pt idx="3">
                  <c:v>1.5138699382249443</c:v>
                </c:pt>
                <c:pt idx="4">
                  <c:v>1.2687515009681001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9B-4769-B1B4-016ED8FA1F7E}"/>
            </c:ext>
          </c:extLst>
        </c:ser>
        <c:ser>
          <c:idx val="2"/>
          <c:order val="2"/>
          <c:tx>
            <c:strRef>
              <c:f>feature_match_logs!$AA$41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feature_match_logs!$AE$42:$AE$46</c:f>
                <c:numCache>
                  <c:formatCode>General</c:formatCode>
                  <c:ptCount val="5"/>
                  <c:pt idx="0">
                    <c:v>0.70917557160900768</c:v>
                  </c:pt>
                  <c:pt idx="1">
                    <c:v>0.77912064532210623</c:v>
                  </c:pt>
                  <c:pt idx="2">
                    <c:v>0.88186676941716391</c:v>
                  </c:pt>
                  <c:pt idx="3">
                    <c:v>0.77912064532210623</c:v>
                  </c:pt>
                  <c:pt idx="4">
                    <c:v>0.79859687897938947</c:v>
                  </c:pt>
                </c:numCache>
              </c:numRef>
            </c:plus>
            <c:minus>
              <c:numRef>
                <c:f>feature_match_logs!$AE$42:$AE$46</c:f>
                <c:numCache>
                  <c:formatCode>General</c:formatCode>
                  <c:ptCount val="5"/>
                  <c:pt idx="0">
                    <c:v>0.70917557160900768</c:v>
                  </c:pt>
                  <c:pt idx="1">
                    <c:v>0.77912064532210623</c:v>
                  </c:pt>
                  <c:pt idx="2">
                    <c:v>0.88186676941716391</c:v>
                  </c:pt>
                  <c:pt idx="3">
                    <c:v>0.77912064532210623</c:v>
                  </c:pt>
                  <c:pt idx="4">
                    <c:v>0.79859687897938947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feature_match_logs!$AA$42:$AA$46</c:f>
              <c:numCache>
                <c:formatCode>0.00</c:formatCode>
                <c:ptCount val="5"/>
                <c:pt idx="0">
                  <c:v>2.0171047270157909</c:v>
                </c:pt>
                <c:pt idx="1">
                  <c:v>2.2550613334944631</c:v>
                </c:pt>
                <c:pt idx="2">
                  <c:v>2.1811631984101112</c:v>
                </c:pt>
                <c:pt idx="3">
                  <c:v>3.6954852547210089</c:v>
                </c:pt>
                <c:pt idx="4">
                  <c:v>1.7920524687584607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9B-4769-B1B4-016ED8FA1F7E}"/>
            </c:ext>
          </c:extLst>
        </c:ser>
        <c:ser>
          <c:idx val="3"/>
          <c:order val="3"/>
          <c:tx>
            <c:strRef>
              <c:f>feature_match_logs!$AB$41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feature_match_logs!$AF$42:$AF$46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1.9329542398008832E-2</c:v>
                  </c:pt>
                  <c:pt idx="3">
                    <c:v>0.10427756617526618</c:v>
                  </c:pt>
                  <c:pt idx="4">
                    <c:v>0</c:v>
                  </c:pt>
                </c:numCache>
              </c:numRef>
            </c:plus>
            <c:minus>
              <c:numRef>
                <c:f>feature_match_logs!$AF$42:$AF$46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1.9329542398008832E-2</c:v>
                  </c:pt>
                  <c:pt idx="3">
                    <c:v>0.10427756617526618</c:v>
                  </c:pt>
                  <c:pt idx="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feature_match_logs!$AB$42:$AB$46</c:f>
              <c:numCache>
                <c:formatCode>0.00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2.5183364456406547</c:v>
                </c:pt>
                <c:pt idx="3">
                  <c:v>2.729776757033433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49B-4769-B1B4-016ED8FA1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9878640"/>
        <c:axId val="220623760"/>
      </c:barChart>
      <c:catAx>
        <c:axId val="42987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623760"/>
        <c:crosses val="autoZero"/>
        <c:auto val="1"/>
        <c:lblAlgn val="ctr"/>
        <c:lblOffset val="100"/>
        <c:noMultiLvlLbl val="0"/>
      </c:catAx>
      <c:valAx>
        <c:axId val="220623760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6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[%]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6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98786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600" b="1"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0713B1-2B82-4311-B508-1F13054D4E7C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F9476B8-DD40-4ACE-9B96-95A8BCFCACE2}">
      <dgm:prSet phldrT="[텍스트]"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ctr" latinLnBrk="1"/>
          <a:r>
            <a:rPr lang="ja-JP" altLang="en-US" sz="1600" b="1" dirty="0">
              <a:latin typeface="+mn-ea"/>
              <a:ea typeface="+mn-ea"/>
            </a:rPr>
            <a:t>検査対象の</a:t>
          </a:r>
          <a:r>
            <a:rPr lang="ja-JP" altLang="en-US" sz="1600" b="1" dirty="0">
              <a:solidFill>
                <a:srgbClr val="FF0000"/>
              </a:solidFill>
              <a:latin typeface="+mn-ea"/>
              <a:ea typeface="+mn-ea"/>
            </a:rPr>
            <a:t>撮影</a:t>
          </a:r>
          <a:endParaRPr lang="ko-KR" altLang="en-US" sz="1600" b="1" dirty="0">
            <a:solidFill>
              <a:srgbClr val="FF0000"/>
            </a:solidFill>
            <a:latin typeface="+mn-ea"/>
            <a:ea typeface="+mn-ea"/>
          </a:endParaRPr>
        </a:p>
      </dgm:t>
    </dgm:pt>
    <dgm:pt modelId="{462EF493-3295-477D-B08B-D07F79127906}" type="sibTrans" cxnId="{EBC7A341-487F-48B6-8CCD-A9272B8275E0}">
      <dgm:prSet custT="1"/>
      <dgm:spPr>
        <a:solidFill>
          <a:srgbClr val="7030A0"/>
        </a:solidFill>
        <a:ln>
          <a:noFill/>
        </a:ln>
      </dgm:spPr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21B6FE7F-00F3-4D22-BA3E-E7DB0490A627}" type="parTrans" cxnId="{EBC7A341-487F-48B6-8CCD-A9272B8275E0}">
      <dgm:prSet/>
      <dgm:spPr/>
      <dgm:t>
        <a:bodyPr/>
        <a:lstStyle/>
        <a:p>
          <a:pPr latinLnBrk="1"/>
          <a:endParaRPr lang="ko-KR" altLang="en-US" sz="1600" b="1">
            <a:latin typeface="+mn-ea"/>
            <a:ea typeface="+mn-ea"/>
          </a:endParaRPr>
        </a:p>
      </dgm:t>
    </dgm:pt>
    <dgm:pt modelId="{C45F8EB3-7CEE-4CB4-853C-953E2CF68851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ctr" latinLnBrk="1"/>
          <a:r>
            <a:rPr lang="ja-JP" altLang="en-US" sz="1600" b="1" dirty="0">
              <a:latin typeface="+mn-ea"/>
              <a:ea typeface="+mn-ea"/>
            </a:rPr>
            <a:t>ひび割れ</a:t>
          </a:r>
          <a:r>
            <a:rPr lang="ja-JP" altLang="en-US" sz="1600" b="1" dirty="0">
              <a:solidFill>
                <a:srgbClr val="FF0000"/>
              </a:solidFill>
              <a:latin typeface="+mn-ea"/>
              <a:ea typeface="+mn-ea"/>
            </a:rPr>
            <a:t>検出</a:t>
          </a:r>
          <a:endParaRPr lang="ko-KR" altLang="en-US" sz="1600" b="1" dirty="0">
            <a:solidFill>
              <a:srgbClr val="FF0000"/>
            </a:solidFill>
            <a:latin typeface="+mn-ea"/>
            <a:ea typeface="+mn-ea"/>
          </a:endParaRPr>
        </a:p>
      </dgm:t>
    </dgm:pt>
    <dgm:pt modelId="{49E8FB3A-A543-459D-A67F-EE105E1291A5}" type="parTrans" cxnId="{815379B0-E629-49DF-9BD3-472036271BFB}">
      <dgm:prSet/>
      <dgm:spPr/>
      <dgm:t>
        <a:bodyPr/>
        <a:lstStyle/>
        <a:p>
          <a:pPr latinLnBrk="1"/>
          <a:endParaRPr lang="ko-KR" altLang="en-US" sz="1600"/>
        </a:p>
      </dgm:t>
    </dgm:pt>
    <dgm:pt modelId="{721E6EF9-12FB-46C2-BB5E-23B9F47A065E}" type="sibTrans" cxnId="{815379B0-E629-49DF-9BD3-472036271BFB}">
      <dgm:prSet custT="1"/>
      <dgm:spPr>
        <a:solidFill>
          <a:srgbClr val="7030A0"/>
        </a:solidFill>
        <a:ln>
          <a:noFill/>
        </a:ln>
      </dgm:spPr>
      <dgm:t>
        <a:bodyPr/>
        <a:lstStyle/>
        <a:p>
          <a:pPr latinLnBrk="1"/>
          <a:endParaRPr lang="ko-KR" altLang="en-US" sz="1600"/>
        </a:p>
      </dgm:t>
    </dgm:pt>
    <dgm:pt modelId="{EB333221-B664-4E7C-B710-765C09E5349A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ctr" latinLnBrk="1"/>
          <a:r>
            <a:rPr lang="ja-JP" altLang="en-US" sz="1600" b="1" dirty="0">
              <a:latin typeface="+mn-ea"/>
              <a:ea typeface="+mn-ea"/>
            </a:rPr>
            <a:t>検査結果の</a:t>
          </a:r>
          <a:r>
            <a:rPr lang="ja-JP" altLang="en-US" sz="1600" b="1" dirty="0">
              <a:solidFill>
                <a:srgbClr val="FF0000"/>
              </a:solidFill>
              <a:latin typeface="+mn-ea"/>
              <a:ea typeface="+mn-ea"/>
            </a:rPr>
            <a:t>提示</a:t>
          </a:r>
          <a:endParaRPr lang="ko-KR" altLang="en-US" sz="1600" b="1" dirty="0">
            <a:solidFill>
              <a:srgbClr val="FF0000"/>
            </a:solidFill>
            <a:latin typeface="+mn-ea"/>
            <a:ea typeface="+mn-ea"/>
          </a:endParaRPr>
        </a:p>
      </dgm:t>
    </dgm:pt>
    <dgm:pt modelId="{8EE22C07-E1A7-435A-B5D3-B67FC1F541FF}" type="parTrans" cxnId="{01C746E0-E702-402D-A653-DD9E16F4B217}">
      <dgm:prSet/>
      <dgm:spPr/>
      <dgm:t>
        <a:bodyPr/>
        <a:lstStyle/>
        <a:p>
          <a:pPr latinLnBrk="1"/>
          <a:endParaRPr lang="ko-KR" altLang="en-US" sz="1600"/>
        </a:p>
      </dgm:t>
    </dgm:pt>
    <dgm:pt modelId="{5A224B30-64EB-4C1A-B3D4-F9EF59E4B827}" type="sibTrans" cxnId="{01C746E0-E702-402D-A653-DD9E16F4B217}">
      <dgm:prSet custT="1"/>
      <dgm:spPr>
        <a:solidFill>
          <a:srgbClr val="7030A0"/>
        </a:solidFill>
        <a:ln>
          <a:noFill/>
        </a:ln>
      </dgm:spPr>
      <dgm:t>
        <a:bodyPr/>
        <a:lstStyle/>
        <a:p>
          <a:pPr latinLnBrk="1"/>
          <a:endParaRPr lang="ko-KR" altLang="en-US" sz="1600"/>
        </a:p>
      </dgm:t>
    </dgm:pt>
    <dgm:pt modelId="{9C3ADC11-F07C-4417-A2A1-D8728C573136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l" latinLnBrk="1"/>
          <a:r>
            <a:rPr lang="en-US" altLang="en-US" sz="1600" b="1" dirty="0">
              <a:solidFill>
                <a:schemeClr val="tx1"/>
              </a:solidFill>
              <a:latin typeface="+mn-ea"/>
              <a:ea typeface="+mn-ea"/>
            </a:rPr>
            <a:t>MRHMD*</a:t>
          </a:r>
          <a:endParaRPr lang="ko-KR" altLang="en-US" sz="16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5545BBFB-894E-462E-8249-5B0E4E61D6EB}" type="sibTrans" cxnId="{3D5164DE-A389-428B-B5C7-DDFF14AAE8D3}">
      <dgm:prSet/>
      <dgm:spPr/>
      <dgm:t>
        <a:bodyPr/>
        <a:lstStyle/>
        <a:p>
          <a:pPr latinLnBrk="1"/>
          <a:endParaRPr lang="ko-KR" altLang="en-US" sz="1600"/>
        </a:p>
      </dgm:t>
    </dgm:pt>
    <dgm:pt modelId="{7F0BD992-8C43-44BC-ABCA-BA9C40D5E024}" type="parTrans" cxnId="{3D5164DE-A389-428B-B5C7-DDFF14AAE8D3}">
      <dgm:prSet/>
      <dgm:spPr/>
      <dgm:t>
        <a:bodyPr/>
        <a:lstStyle/>
        <a:p>
          <a:pPr latinLnBrk="1"/>
          <a:endParaRPr lang="ko-KR" altLang="en-US" sz="1600"/>
        </a:p>
      </dgm:t>
    </dgm:pt>
    <dgm:pt modelId="{AC91B704-E227-4C6E-8879-266D8FBABDAA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l" latinLnBrk="1"/>
          <a:r>
            <a:rPr lang="ja-JP" altLang="en-US" sz="1600" b="1" dirty="0">
              <a:solidFill>
                <a:schemeClr val="tx1"/>
              </a:solidFill>
              <a:latin typeface="+mn-ea"/>
              <a:ea typeface="+mn-ea"/>
            </a:rPr>
            <a:t>目視記録</a:t>
          </a:r>
          <a:endParaRPr lang="ko-KR" altLang="en-US" sz="1600" b="1" dirty="0">
            <a:latin typeface="+mn-ea"/>
            <a:ea typeface="+mn-ea"/>
          </a:endParaRPr>
        </a:p>
      </dgm:t>
    </dgm:pt>
    <dgm:pt modelId="{6CD01655-25E5-4896-AC93-4F03C4D563CA}" type="sibTrans" cxnId="{1E2AD174-480C-46DD-8581-10A458BEEFD3}">
      <dgm:prSet/>
      <dgm:spPr/>
      <dgm:t>
        <a:bodyPr/>
        <a:lstStyle/>
        <a:p>
          <a:pPr latinLnBrk="1"/>
          <a:endParaRPr lang="ko-KR" altLang="en-US" sz="1600"/>
        </a:p>
      </dgm:t>
    </dgm:pt>
    <dgm:pt modelId="{4ED64983-5452-4FEB-A68C-451C1801AF3C}" type="parTrans" cxnId="{1E2AD174-480C-46DD-8581-10A458BEEFD3}">
      <dgm:prSet/>
      <dgm:spPr/>
      <dgm:t>
        <a:bodyPr/>
        <a:lstStyle/>
        <a:p>
          <a:pPr latinLnBrk="1"/>
          <a:endParaRPr lang="ko-KR" altLang="en-US" sz="1600"/>
        </a:p>
      </dgm:t>
    </dgm:pt>
    <dgm:pt modelId="{7DE6666C-2B1F-423C-8614-AE8362AAF63E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l" latinLnBrk="1"/>
          <a:r>
            <a:rPr lang="ja-JP" altLang="en-US" sz="1600" b="1" dirty="0">
              <a:solidFill>
                <a:schemeClr val="tx1"/>
              </a:solidFill>
              <a:latin typeface="+mn-ea"/>
              <a:ea typeface="+mn-ea"/>
            </a:rPr>
            <a:t>望遠カメラ</a:t>
          </a:r>
          <a:endParaRPr lang="ko-KR" altLang="en-US" sz="16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E2577AA0-DDC9-41D6-8AC4-2DFCC9D28D10}" type="sibTrans" cxnId="{B1AAE133-3DE9-49AE-BFC1-3348FBDBCFC8}">
      <dgm:prSet/>
      <dgm:spPr/>
      <dgm:t>
        <a:bodyPr/>
        <a:lstStyle/>
        <a:p>
          <a:pPr latinLnBrk="1"/>
          <a:endParaRPr lang="ko-KR" altLang="en-US" sz="1600"/>
        </a:p>
      </dgm:t>
    </dgm:pt>
    <dgm:pt modelId="{C55D9592-DBC0-4928-A41A-5FD939908F82}" type="parTrans" cxnId="{B1AAE133-3DE9-49AE-BFC1-3348FBDBCFC8}">
      <dgm:prSet/>
      <dgm:spPr/>
      <dgm:t>
        <a:bodyPr/>
        <a:lstStyle/>
        <a:p>
          <a:pPr latinLnBrk="1"/>
          <a:endParaRPr lang="ko-KR" altLang="en-US" sz="1600"/>
        </a:p>
      </dgm:t>
    </dgm:pt>
    <dgm:pt modelId="{E17F1E7D-D0CA-408A-B2F4-F32373A3E2DB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l" latinLnBrk="1"/>
          <a:r>
            <a:rPr lang="ja-JP" altLang="en-US" sz="1600" b="1" dirty="0">
              <a:latin typeface="+mn-ea"/>
              <a:ea typeface="+mn-ea"/>
            </a:rPr>
            <a:t>画像処理</a:t>
          </a:r>
          <a:endParaRPr lang="ko-KR" altLang="en-US" sz="1600" b="1" dirty="0">
            <a:latin typeface="+mn-ea"/>
            <a:ea typeface="+mn-ea"/>
          </a:endParaRPr>
        </a:p>
      </dgm:t>
    </dgm:pt>
    <dgm:pt modelId="{A21B2C95-C763-4601-AB07-BFA466E45EC2}" type="parTrans" cxnId="{4EF50401-3CC7-472E-822D-F9D8D4EB1628}">
      <dgm:prSet/>
      <dgm:spPr/>
      <dgm:t>
        <a:bodyPr/>
        <a:lstStyle/>
        <a:p>
          <a:pPr latinLnBrk="1"/>
          <a:endParaRPr lang="ko-KR" altLang="en-US" sz="1600"/>
        </a:p>
      </dgm:t>
    </dgm:pt>
    <dgm:pt modelId="{1E0C8241-FDD7-4D74-892E-5D6ADCB9EC86}" type="sibTrans" cxnId="{4EF50401-3CC7-472E-822D-F9D8D4EB1628}">
      <dgm:prSet/>
      <dgm:spPr/>
      <dgm:t>
        <a:bodyPr/>
        <a:lstStyle/>
        <a:p>
          <a:pPr latinLnBrk="1"/>
          <a:endParaRPr lang="ko-KR" altLang="en-US" sz="1600"/>
        </a:p>
      </dgm:t>
    </dgm:pt>
    <dgm:pt modelId="{9CE29554-3BBB-4C83-BD82-731DCB5651F8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l" latinLnBrk="1"/>
          <a:r>
            <a:rPr lang="ja-JP" altLang="en-US" sz="1600" b="1" dirty="0">
              <a:latin typeface="+mn-ea"/>
              <a:ea typeface="+mn-ea"/>
            </a:rPr>
            <a:t>機械学習</a:t>
          </a:r>
          <a:endParaRPr lang="ko-KR" altLang="en-US" sz="1600" b="1" dirty="0">
            <a:latin typeface="+mn-ea"/>
            <a:ea typeface="+mn-ea"/>
          </a:endParaRPr>
        </a:p>
      </dgm:t>
    </dgm:pt>
    <dgm:pt modelId="{A1F7B686-2F37-45A4-B6BA-FB2FA72F2DD7}" type="parTrans" cxnId="{974F113A-A90B-4F71-B0BC-D124B3F94561}">
      <dgm:prSet/>
      <dgm:spPr/>
      <dgm:t>
        <a:bodyPr/>
        <a:lstStyle/>
        <a:p>
          <a:pPr latinLnBrk="1"/>
          <a:endParaRPr lang="ko-KR" altLang="en-US" sz="1600"/>
        </a:p>
      </dgm:t>
    </dgm:pt>
    <dgm:pt modelId="{CDC56631-EA9A-46E9-8155-8926938D81CD}" type="sibTrans" cxnId="{974F113A-A90B-4F71-B0BC-D124B3F94561}">
      <dgm:prSet/>
      <dgm:spPr/>
      <dgm:t>
        <a:bodyPr/>
        <a:lstStyle/>
        <a:p>
          <a:pPr latinLnBrk="1"/>
          <a:endParaRPr lang="ko-KR" altLang="en-US" sz="1600"/>
        </a:p>
      </dgm:t>
    </dgm:pt>
    <dgm:pt modelId="{101A53A7-82B0-4704-BEE8-27CA31E5A7A0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l" latinLnBrk="1"/>
          <a:r>
            <a:rPr lang="ja-JP" altLang="en-US" sz="1600" b="1" dirty="0">
              <a:solidFill>
                <a:schemeClr val="tx1"/>
              </a:solidFill>
              <a:latin typeface="+mn-ea"/>
              <a:ea typeface="+mn-ea"/>
            </a:rPr>
            <a:t>ドローン</a:t>
          </a:r>
          <a:endParaRPr lang="ko-KR" altLang="en-US" sz="16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D06FA3E6-456E-4E65-ABA1-B10F156E5353}" type="parTrans" cxnId="{2C4BD577-0FA6-4815-8D25-85B52D4DB1B9}">
      <dgm:prSet/>
      <dgm:spPr/>
      <dgm:t>
        <a:bodyPr/>
        <a:lstStyle/>
        <a:p>
          <a:pPr latinLnBrk="1"/>
          <a:endParaRPr lang="ko-KR" altLang="en-US" sz="1600"/>
        </a:p>
      </dgm:t>
    </dgm:pt>
    <dgm:pt modelId="{20957568-E0B9-42B3-AFF8-3BE3C65B9CE9}" type="sibTrans" cxnId="{2C4BD577-0FA6-4815-8D25-85B52D4DB1B9}">
      <dgm:prSet/>
      <dgm:spPr/>
      <dgm:t>
        <a:bodyPr/>
        <a:lstStyle/>
        <a:p>
          <a:pPr latinLnBrk="1"/>
          <a:endParaRPr lang="ko-KR" altLang="en-US" sz="1600"/>
        </a:p>
      </dgm:t>
    </dgm:pt>
    <dgm:pt modelId="{413E6936-AD12-4960-B380-84D10171D613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l" latinLnBrk="1"/>
          <a:r>
            <a:rPr lang="ja-JP" altLang="en-US" sz="1600" b="1" dirty="0">
              <a:latin typeface="+mn-ea"/>
              <a:ea typeface="+mn-ea"/>
            </a:rPr>
            <a:t>スケッチ</a:t>
          </a:r>
          <a:endParaRPr lang="ko-KR" altLang="en-US" sz="1600" b="1" dirty="0">
            <a:latin typeface="+mn-ea"/>
            <a:ea typeface="+mn-ea"/>
          </a:endParaRPr>
        </a:p>
      </dgm:t>
    </dgm:pt>
    <dgm:pt modelId="{00713E6D-8E3B-4626-8AEE-8EB86944D61B}" type="parTrans" cxnId="{362AE1B2-0ED0-4942-A89D-7569C671E343}">
      <dgm:prSet/>
      <dgm:spPr/>
      <dgm:t>
        <a:bodyPr/>
        <a:lstStyle/>
        <a:p>
          <a:pPr latinLnBrk="1"/>
          <a:endParaRPr lang="ko-KR" altLang="en-US" sz="1600"/>
        </a:p>
      </dgm:t>
    </dgm:pt>
    <dgm:pt modelId="{2D6CC6B2-7CE7-4C0D-846D-D48FD829D369}" type="sibTrans" cxnId="{362AE1B2-0ED0-4942-A89D-7569C671E343}">
      <dgm:prSet/>
      <dgm:spPr/>
      <dgm:t>
        <a:bodyPr/>
        <a:lstStyle/>
        <a:p>
          <a:pPr latinLnBrk="1"/>
          <a:endParaRPr lang="ko-KR" altLang="en-US" sz="1600"/>
        </a:p>
      </dgm:t>
    </dgm:pt>
    <dgm:pt modelId="{73751421-7140-4D90-9325-83AC14A12ACB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l" latinLnBrk="1"/>
          <a:r>
            <a:rPr lang="en-US" altLang="ko-KR" sz="1600" b="1" dirty="0">
              <a:latin typeface="+mn-ea"/>
              <a:ea typeface="+mn-ea"/>
            </a:rPr>
            <a:t>3D</a:t>
          </a:r>
          <a:r>
            <a:rPr lang="ja-JP" altLang="en-US" sz="1600" b="1" dirty="0">
              <a:latin typeface="+mn-ea"/>
              <a:ea typeface="+mn-ea"/>
            </a:rPr>
            <a:t>モデル</a:t>
          </a:r>
          <a:endParaRPr lang="ko-KR" altLang="en-US" sz="16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EC7015C7-E769-4E81-AB48-EF8D41DFD1A1}" type="parTrans" cxnId="{AB86302A-18BD-4836-A811-CE2697B66E48}">
      <dgm:prSet/>
      <dgm:spPr/>
      <dgm:t>
        <a:bodyPr/>
        <a:lstStyle/>
        <a:p>
          <a:pPr latinLnBrk="1"/>
          <a:endParaRPr lang="ko-KR" altLang="en-US" sz="1600"/>
        </a:p>
      </dgm:t>
    </dgm:pt>
    <dgm:pt modelId="{871524C6-FF4B-4434-8DD3-1530B2E62997}" type="sibTrans" cxnId="{AB86302A-18BD-4836-A811-CE2697B66E48}">
      <dgm:prSet/>
      <dgm:spPr/>
      <dgm:t>
        <a:bodyPr/>
        <a:lstStyle/>
        <a:p>
          <a:pPr latinLnBrk="1"/>
          <a:endParaRPr lang="ko-KR" altLang="en-US" sz="1600"/>
        </a:p>
      </dgm:t>
    </dgm:pt>
    <dgm:pt modelId="{CBA7186E-9459-4E44-A514-4A6A3C5811B8}">
      <dgm:prSet custT="1"/>
      <dgm:spPr>
        <a:ln w="28575">
          <a:solidFill>
            <a:srgbClr val="7030A0"/>
          </a:solidFill>
        </a:ln>
      </dgm:spPr>
      <dgm:t>
        <a:bodyPr lIns="180000" tIns="90000" rIns="180000" bIns="90000"/>
        <a:lstStyle/>
        <a:p>
          <a:pPr algn="ctr" latinLnBrk="1"/>
          <a:r>
            <a:rPr lang="ja-JP" altLang="en-US" sz="1600" b="1" dirty="0">
              <a:solidFill>
                <a:schemeClr val="tx1"/>
              </a:solidFill>
              <a:latin typeface="+mn-ea"/>
              <a:ea typeface="+mn-ea"/>
            </a:rPr>
            <a:t>修理の判断</a:t>
          </a:r>
          <a:endParaRPr lang="ko-KR" altLang="en-US" sz="16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22B9B8F2-989E-48C2-823E-BA26A4AFEAB6}" type="parTrans" cxnId="{D85FECC8-5CC3-436D-8FFC-29479A011F65}">
      <dgm:prSet/>
      <dgm:spPr/>
      <dgm:t>
        <a:bodyPr/>
        <a:lstStyle/>
        <a:p>
          <a:pPr latinLnBrk="1"/>
          <a:endParaRPr lang="ko-KR" altLang="en-US" sz="1600"/>
        </a:p>
      </dgm:t>
    </dgm:pt>
    <dgm:pt modelId="{1041F5BB-141B-4606-A669-0D80C7DB4519}" type="sibTrans" cxnId="{D85FECC8-5CC3-436D-8FFC-29479A011F65}">
      <dgm:prSet/>
      <dgm:spPr/>
      <dgm:t>
        <a:bodyPr/>
        <a:lstStyle/>
        <a:p>
          <a:pPr latinLnBrk="1"/>
          <a:endParaRPr lang="ko-KR" altLang="en-US" sz="1600"/>
        </a:p>
      </dgm:t>
    </dgm:pt>
    <dgm:pt modelId="{6954392F-D293-48C5-9AFD-36D036B02C41}" type="pres">
      <dgm:prSet presAssocID="{3D0713B1-2B82-4311-B508-1F13054D4E7C}" presName="Name0" presStyleCnt="0">
        <dgm:presLayoutVars>
          <dgm:dir/>
          <dgm:resizeHandles val="exact"/>
        </dgm:presLayoutVars>
      </dgm:prSet>
      <dgm:spPr/>
    </dgm:pt>
    <dgm:pt modelId="{7B3FCD73-ACCE-4940-A5EE-E6287786D960}" type="pres">
      <dgm:prSet presAssocID="{BF9476B8-DD40-4ACE-9B96-95A8BCFCACE2}" presName="node" presStyleLbl="node1" presStyleIdx="0" presStyleCnt="4" custScaleX="248463" custLinFactX="-100000" custLinFactNeighborX="-107362">
        <dgm:presLayoutVars>
          <dgm:bulletEnabled val="1"/>
        </dgm:presLayoutVars>
      </dgm:prSet>
      <dgm:spPr>
        <a:prstGeom prst="rect">
          <a:avLst/>
        </a:prstGeom>
      </dgm:spPr>
    </dgm:pt>
    <dgm:pt modelId="{4960E43F-197A-446E-9BE9-F19C5FAC4B2D}" type="pres">
      <dgm:prSet presAssocID="{462EF493-3295-477D-B08B-D07F79127906}" presName="sibTrans" presStyleLbl="sibTrans2D1" presStyleIdx="0" presStyleCnt="3"/>
      <dgm:spPr/>
    </dgm:pt>
    <dgm:pt modelId="{1AA11E5E-7637-4008-93C4-B5FC53059ACA}" type="pres">
      <dgm:prSet presAssocID="{462EF493-3295-477D-B08B-D07F79127906}" presName="connectorText" presStyleLbl="sibTrans2D1" presStyleIdx="0" presStyleCnt="3"/>
      <dgm:spPr/>
    </dgm:pt>
    <dgm:pt modelId="{CFF892AF-5A5B-4B1F-B31C-7B2DF5F14248}" type="pres">
      <dgm:prSet presAssocID="{C45F8EB3-7CEE-4CB4-853C-953E2CF68851}" presName="node" presStyleLbl="node1" presStyleIdx="1" presStyleCnt="4" custScaleX="259094">
        <dgm:presLayoutVars>
          <dgm:bulletEnabled val="1"/>
        </dgm:presLayoutVars>
      </dgm:prSet>
      <dgm:spPr>
        <a:prstGeom prst="rect">
          <a:avLst/>
        </a:prstGeom>
      </dgm:spPr>
    </dgm:pt>
    <dgm:pt modelId="{C659FF2D-A385-4BAF-B711-111428E60133}" type="pres">
      <dgm:prSet presAssocID="{721E6EF9-12FB-46C2-BB5E-23B9F47A065E}" presName="sibTrans" presStyleLbl="sibTrans2D1" presStyleIdx="1" presStyleCnt="3"/>
      <dgm:spPr/>
    </dgm:pt>
    <dgm:pt modelId="{00C6A328-7C4E-434F-A83C-71C9784EDCB5}" type="pres">
      <dgm:prSet presAssocID="{721E6EF9-12FB-46C2-BB5E-23B9F47A065E}" presName="connectorText" presStyleLbl="sibTrans2D1" presStyleIdx="1" presStyleCnt="3"/>
      <dgm:spPr/>
    </dgm:pt>
    <dgm:pt modelId="{642E1CFC-20AE-4E39-887D-9CE5258BAAE8}" type="pres">
      <dgm:prSet presAssocID="{EB333221-B664-4E7C-B710-765C09E5349A}" presName="node" presStyleLbl="node1" presStyleIdx="2" presStyleCnt="4" custScaleX="252246">
        <dgm:presLayoutVars>
          <dgm:bulletEnabled val="1"/>
        </dgm:presLayoutVars>
      </dgm:prSet>
      <dgm:spPr>
        <a:prstGeom prst="rect">
          <a:avLst/>
        </a:prstGeom>
      </dgm:spPr>
    </dgm:pt>
    <dgm:pt modelId="{790D35F2-E754-47B9-8E49-173684E9D4C4}" type="pres">
      <dgm:prSet presAssocID="{5A224B30-64EB-4C1A-B3D4-F9EF59E4B827}" presName="sibTrans" presStyleLbl="sibTrans2D1" presStyleIdx="2" presStyleCnt="3"/>
      <dgm:spPr/>
    </dgm:pt>
    <dgm:pt modelId="{69134DAE-22AC-4B2D-B504-102FFDA6BA12}" type="pres">
      <dgm:prSet presAssocID="{5A224B30-64EB-4C1A-B3D4-F9EF59E4B827}" presName="connectorText" presStyleLbl="sibTrans2D1" presStyleIdx="2" presStyleCnt="3"/>
      <dgm:spPr/>
    </dgm:pt>
    <dgm:pt modelId="{62692271-4831-4C66-B277-39DA1DCDB9D0}" type="pres">
      <dgm:prSet presAssocID="{CBA7186E-9459-4E44-A514-4A6A3C5811B8}" presName="node" presStyleLbl="node1" presStyleIdx="3" presStyleCnt="4" custScaleX="246358" custLinFactNeighborX="-4726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4EF50401-3CC7-472E-822D-F9D8D4EB1628}" srcId="{C45F8EB3-7CEE-4CB4-853C-953E2CF68851}" destId="{E17F1E7D-D0CA-408A-B2F4-F32373A3E2DB}" srcOrd="1" destOrd="0" parTransId="{A21B2C95-C763-4601-AB07-BFA466E45EC2}" sibTransId="{1E0C8241-FDD7-4D74-892E-5D6ADCB9EC86}"/>
    <dgm:cxn modelId="{4E0E9E13-57CB-479C-9EFB-8FAA90C79124}" type="presOf" srcId="{E17F1E7D-D0CA-408A-B2F4-F32373A3E2DB}" destId="{CFF892AF-5A5B-4B1F-B31C-7B2DF5F14248}" srcOrd="0" destOrd="2" presId="urn:microsoft.com/office/officeart/2005/8/layout/process1"/>
    <dgm:cxn modelId="{FD86B517-2685-4722-BC7E-A258CE61C6B4}" type="presOf" srcId="{7DE6666C-2B1F-423C-8614-AE8362AAF63E}" destId="{7B3FCD73-ACCE-4940-A5EE-E6287786D960}" srcOrd="0" destOrd="1" presId="urn:microsoft.com/office/officeart/2005/8/layout/process1"/>
    <dgm:cxn modelId="{AB86302A-18BD-4836-A811-CE2697B66E48}" srcId="{EB333221-B664-4E7C-B710-765C09E5349A}" destId="{73751421-7140-4D90-9325-83AC14A12ACB}" srcOrd="1" destOrd="0" parTransId="{EC7015C7-E769-4E81-AB48-EF8D41DFD1A1}" sibTransId="{871524C6-FF4B-4434-8DD3-1530B2E62997}"/>
    <dgm:cxn modelId="{B1AAE133-3DE9-49AE-BFC1-3348FBDBCFC8}" srcId="{BF9476B8-DD40-4ACE-9B96-95A8BCFCACE2}" destId="{7DE6666C-2B1F-423C-8614-AE8362AAF63E}" srcOrd="0" destOrd="0" parTransId="{C55D9592-DBC0-4928-A41A-5FD939908F82}" sibTransId="{E2577AA0-DDC9-41D6-8AC4-2DFCC9D28D10}"/>
    <dgm:cxn modelId="{974F113A-A90B-4F71-B0BC-D124B3F94561}" srcId="{C45F8EB3-7CEE-4CB4-853C-953E2CF68851}" destId="{9CE29554-3BBB-4C83-BD82-731DCB5651F8}" srcOrd="2" destOrd="0" parTransId="{A1F7B686-2F37-45A4-B6BA-FB2FA72F2DD7}" sibTransId="{CDC56631-EA9A-46E9-8155-8926938D81CD}"/>
    <dgm:cxn modelId="{4903AA3A-133B-4A09-BB5E-7D6F5EE9EAB3}" type="presOf" srcId="{721E6EF9-12FB-46C2-BB5E-23B9F47A065E}" destId="{C659FF2D-A385-4BAF-B711-111428E60133}" srcOrd="0" destOrd="0" presId="urn:microsoft.com/office/officeart/2005/8/layout/process1"/>
    <dgm:cxn modelId="{22E01B3B-7146-42BF-8882-CBE013737B10}" type="presOf" srcId="{CBA7186E-9459-4E44-A514-4A6A3C5811B8}" destId="{62692271-4831-4C66-B277-39DA1DCDB9D0}" srcOrd="0" destOrd="0" presId="urn:microsoft.com/office/officeart/2005/8/layout/process1"/>
    <dgm:cxn modelId="{EBC7A341-487F-48B6-8CCD-A9272B8275E0}" srcId="{3D0713B1-2B82-4311-B508-1F13054D4E7C}" destId="{BF9476B8-DD40-4ACE-9B96-95A8BCFCACE2}" srcOrd="0" destOrd="0" parTransId="{21B6FE7F-00F3-4D22-BA3E-E7DB0490A627}" sibTransId="{462EF493-3295-477D-B08B-D07F79127906}"/>
    <dgm:cxn modelId="{6706E26C-DA7A-40E3-9763-08ACCAF77DBA}" type="presOf" srcId="{AC91B704-E227-4C6E-8879-266D8FBABDAA}" destId="{CFF892AF-5A5B-4B1F-B31C-7B2DF5F14248}" srcOrd="0" destOrd="1" presId="urn:microsoft.com/office/officeart/2005/8/layout/process1"/>
    <dgm:cxn modelId="{778E744F-1F46-4640-856A-5275466AAA4B}" type="presOf" srcId="{101A53A7-82B0-4704-BEE8-27CA31E5A7A0}" destId="{7B3FCD73-ACCE-4940-A5EE-E6287786D960}" srcOrd="0" destOrd="2" presId="urn:microsoft.com/office/officeart/2005/8/layout/process1"/>
    <dgm:cxn modelId="{DC25AD74-F1B8-4D42-8575-9374776FECF4}" type="presOf" srcId="{721E6EF9-12FB-46C2-BB5E-23B9F47A065E}" destId="{00C6A328-7C4E-434F-A83C-71C9784EDCB5}" srcOrd="1" destOrd="0" presId="urn:microsoft.com/office/officeart/2005/8/layout/process1"/>
    <dgm:cxn modelId="{1E2AD174-480C-46DD-8581-10A458BEEFD3}" srcId="{C45F8EB3-7CEE-4CB4-853C-953E2CF68851}" destId="{AC91B704-E227-4C6E-8879-266D8FBABDAA}" srcOrd="0" destOrd="0" parTransId="{4ED64983-5452-4FEB-A68C-451C1801AF3C}" sibTransId="{6CD01655-25E5-4896-AC93-4F03C4D563CA}"/>
    <dgm:cxn modelId="{2C4BD577-0FA6-4815-8D25-85B52D4DB1B9}" srcId="{BF9476B8-DD40-4ACE-9B96-95A8BCFCACE2}" destId="{101A53A7-82B0-4704-BEE8-27CA31E5A7A0}" srcOrd="1" destOrd="0" parTransId="{D06FA3E6-456E-4E65-ABA1-B10F156E5353}" sibTransId="{20957568-E0B9-42B3-AFF8-3BE3C65B9CE9}"/>
    <dgm:cxn modelId="{F64BE07D-2338-4426-9318-250B10D59725}" type="presOf" srcId="{3D0713B1-2B82-4311-B508-1F13054D4E7C}" destId="{6954392F-D293-48C5-9AFD-36D036B02C41}" srcOrd="0" destOrd="0" presId="urn:microsoft.com/office/officeart/2005/8/layout/process1"/>
    <dgm:cxn modelId="{036D7188-65A3-4B85-A0CB-B6FA2597AE8C}" type="presOf" srcId="{9C3ADC11-F07C-4417-A2A1-D8728C573136}" destId="{642E1CFC-20AE-4E39-887D-9CE5258BAAE8}" srcOrd="0" destOrd="3" presId="urn:microsoft.com/office/officeart/2005/8/layout/process1"/>
    <dgm:cxn modelId="{330E5598-2DC7-411A-BF72-EF3EF1911E68}" type="presOf" srcId="{5A224B30-64EB-4C1A-B3D4-F9EF59E4B827}" destId="{790D35F2-E754-47B9-8E49-173684E9D4C4}" srcOrd="0" destOrd="0" presId="urn:microsoft.com/office/officeart/2005/8/layout/process1"/>
    <dgm:cxn modelId="{5BC35DA4-DC5A-4DDF-9C7C-DC7E85007902}" type="presOf" srcId="{462EF493-3295-477D-B08B-D07F79127906}" destId="{4960E43F-197A-446E-9BE9-F19C5FAC4B2D}" srcOrd="0" destOrd="0" presId="urn:microsoft.com/office/officeart/2005/8/layout/process1"/>
    <dgm:cxn modelId="{815379B0-E629-49DF-9BD3-472036271BFB}" srcId="{3D0713B1-2B82-4311-B508-1F13054D4E7C}" destId="{C45F8EB3-7CEE-4CB4-853C-953E2CF68851}" srcOrd="1" destOrd="0" parTransId="{49E8FB3A-A543-459D-A67F-EE105E1291A5}" sibTransId="{721E6EF9-12FB-46C2-BB5E-23B9F47A065E}"/>
    <dgm:cxn modelId="{D4D2C7B2-0831-4BA3-987A-14E9AC010A5C}" type="presOf" srcId="{EB333221-B664-4E7C-B710-765C09E5349A}" destId="{642E1CFC-20AE-4E39-887D-9CE5258BAAE8}" srcOrd="0" destOrd="0" presId="urn:microsoft.com/office/officeart/2005/8/layout/process1"/>
    <dgm:cxn modelId="{362AE1B2-0ED0-4942-A89D-7569C671E343}" srcId="{EB333221-B664-4E7C-B710-765C09E5349A}" destId="{413E6936-AD12-4960-B380-84D10171D613}" srcOrd="0" destOrd="0" parTransId="{00713E6D-8E3B-4626-8AEE-8EB86944D61B}" sibTransId="{2D6CC6B2-7CE7-4C0D-846D-D48FD829D369}"/>
    <dgm:cxn modelId="{BB175DB8-A3B7-47B1-95F7-1CCDC3520C6A}" type="presOf" srcId="{9CE29554-3BBB-4C83-BD82-731DCB5651F8}" destId="{CFF892AF-5A5B-4B1F-B31C-7B2DF5F14248}" srcOrd="0" destOrd="3" presId="urn:microsoft.com/office/officeart/2005/8/layout/process1"/>
    <dgm:cxn modelId="{CDF56ABA-EFE6-4CE2-84C0-ED8400653E03}" type="presOf" srcId="{73751421-7140-4D90-9325-83AC14A12ACB}" destId="{642E1CFC-20AE-4E39-887D-9CE5258BAAE8}" srcOrd="0" destOrd="2" presId="urn:microsoft.com/office/officeart/2005/8/layout/process1"/>
    <dgm:cxn modelId="{0EFFC0C1-3EAF-4658-BD4D-4C969D981703}" type="presOf" srcId="{413E6936-AD12-4960-B380-84D10171D613}" destId="{642E1CFC-20AE-4E39-887D-9CE5258BAAE8}" srcOrd="0" destOrd="1" presId="urn:microsoft.com/office/officeart/2005/8/layout/process1"/>
    <dgm:cxn modelId="{5ACBC6C2-5FDA-4637-82A8-56E3BF1A3D5D}" type="presOf" srcId="{C45F8EB3-7CEE-4CB4-853C-953E2CF68851}" destId="{CFF892AF-5A5B-4B1F-B31C-7B2DF5F14248}" srcOrd="0" destOrd="0" presId="urn:microsoft.com/office/officeart/2005/8/layout/process1"/>
    <dgm:cxn modelId="{C4758EC7-224D-4392-B87C-A45572DF8CFA}" type="presOf" srcId="{462EF493-3295-477D-B08B-D07F79127906}" destId="{1AA11E5E-7637-4008-93C4-B5FC53059ACA}" srcOrd="1" destOrd="0" presId="urn:microsoft.com/office/officeart/2005/8/layout/process1"/>
    <dgm:cxn modelId="{D85FECC8-5CC3-436D-8FFC-29479A011F65}" srcId="{3D0713B1-2B82-4311-B508-1F13054D4E7C}" destId="{CBA7186E-9459-4E44-A514-4A6A3C5811B8}" srcOrd="3" destOrd="0" parTransId="{22B9B8F2-989E-48C2-823E-BA26A4AFEAB6}" sibTransId="{1041F5BB-141B-4606-A669-0D80C7DB4519}"/>
    <dgm:cxn modelId="{2459E2D6-B8D6-4786-92B9-6C2FD458731A}" type="presOf" srcId="{BF9476B8-DD40-4ACE-9B96-95A8BCFCACE2}" destId="{7B3FCD73-ACCE-4940-A5EE-E6287786D960}" srcOrd="0" destOrd="0" presId="urn:microsoft.com/office/officeart/2005/8/layout/process1"/>
    <dgm:cxn modelId="{A98299D9-55B2-41B3-B7CE-31CD65D11110}" type="presOf" srcId="{5A224B30-64EB-4C1A-B3D4-F9EF59E4B827}" destId="{69134DAE-22AC-4B2D-B504-102FFDA6BA12}" srcOrd="1" destOrd="0" presId="urn:microsoft.com/office/officeart/2005/8/layout/process1"/>
    <dgm:cxn modelId="{3D5164DE-A389-428B-B5C7-DDFF14AAE8D3}" srcId="{EB333221-B664-4E7C-B710-765C09E5349A}" destId="{9C3ADC11-F07C-4417-A2A1-D8728C573136}" srcOrd="2" destOrd="0" parTransId="{7F0BD992-8C43-44BC-ABCA-BA9C40D5E024}" sibTransId="{5545BBFB-894E-462E-8249-5B0E4E61D6EB}"/>
    <dgm:cxn modelId="{01C746E0-E702-402D-A653-DD9E16F4B217}" srcId="{3D0713B1-2B82-4311-B508-1F13054D4E7C}" destId="{EB333221-B664-4E7C-B710-765C09E5349A}" srcOrd="2" destOrd="0" parTransId="{8EE22C07-E1A7-435A-B5D3-B67FC1F541FF}" sibTransId="{5A224B30-64EB-4C1A-B3D4-F9EF59E4B827}"/>
    <dgm:cxn modelId="{9F8B8849-9FFC-4C93-A3D8-008C0D973EE4}" type="presParOf" srcId="{6954392F-D293-48C5-9AFD-36D036B02C41}" destId="{7B3FCD73-ACCE-4940-A5EE-E6287786D960}" srcOrd="0" destOrd="0" presId="urn:microsoft.com/office/officeart/2005/8/layout/process1"/>
    <dgm:cxn modelId="{8FF53005-D970-4A9D-AB0D-58658A7D809C}" type="presParOf" srcId="{6954392F-D293-48C5-9AFD-36D036B02C41}" destId="{4960E43F-197A-446E-9BE9-F19C5FAC4B2D}" srcOrd="1" destOrd="0" presId="urn:microsoft.com/office/officeart/2005/8/layout/process1"/>
    <dgm:cxn modelId="{07213ED9-9540-4002-B2E6-359463DAD5CC}" type="presParOf" srcId="{4960E43F-197A-446E-9BE9-F19C5FAC4B2D}" destId="{1AA11E5E-7637-4008-93C4-B5FC53059ACA}" srcOrd="0" destOrd="0" presId="urn:microsoft.com/office/officeart/2005/8/layout/process1"/>
    <dgm:cxn modelId="{9331258A-A838-41F5-92F9-80C5BD31B0DE}" type="presParOf" srcId="{6954392F-D293-48C5-9AFD-36D036B02C41}" destId="{CFF892AF-5A5B-4B1F-B31C-7B2DF5F14248}" srcOrd="2" destOrd="0" presId="urn:microsoft.com/office/officeart/2005/8/layout/process1"/>
    <dgm:cxn modelId="{9A1B000E-4C64-41EC-B68F-0F22895D83C0}" type="presParOf" srcId="{6954392F-D293-48C5-9AFD-36D036B02C41}" destId="{C659FF2D-A385-4BAF-B711-111428E60133}" srcOrd="3" destOrd="0" presId="urn:microsoft.com/office/officeart/2005/8/layout/process1"/>
    <dgm:cxn modelId="{34C99229-815F-4BC8-A733-8F42F312D5F1}" type="presParOf" srcId="{C659FF2D-A385-4BAF-B711-111428E60133}" destId="{00C6A328-7C4E-434F-A83C-71C9784EDCB5}" srcOrd="0" destOrd="0" presId="urn:microsoft.com/office/officeart/2005/8/layout/process1"/>
    <dgm:cxn modelId="{0D9B65FF-F4EA-4632-B0F1-AC1869C2370A}" type="presParOf" srcId="{6954392F-D293-48C5-9AFD-36D036B02C41}" destId="{642E1CFC-20AE-4E39-887D-9CE5258BAAE8}" srcOrd="4" destOrd="0" presId="urn:microsoft.com/office/officeart/2005/8/layout/process1"/>
    <dgm:cxn modelId="{F6C93FE7-59C4-461F-8D3D-3D6CC312702B}" type="presParOf" srcId="{6954392F-D293-48C5-9AFD-36D036B02C41}" destId="{790D35F2-E754-47B9-8E49-173684E9D4C4}" srcOrd="5" destOrd="0" presId="urn:microsoft.com/office/officeart/2005/8/layout/process1"/>
    <dgm:cxn modelId="{6FEF274D-285F-4DFF-BEC6-FB251BC0BB7D}" type="presParOf" srcId="{790D35F2-E754-47B9-8E49-173684E9D4C4}" destId="{69134DAE-22AC-4B2D-B504-102FFDA6BA12}" srcOrd="0" destOrd="0" presId="urn:microsoft.com/office/officeart/2005/8/layout/process1"/>
    <dgm:cxn modelId="{600C32A9-CB84-4A58-9B10-A45F3CF061ED}" type="presParOf" srcId="{6954392F-D293-48C5-9AFD-36D036B02C41}" destId="{62692271-4831-4C66-B277-39DA1DCDB9D0}" srcOrd="6" destOrd="0" presId="urn:microsoft.com/office/officeart/2005/8/layout/process1"/>
  </dgm:cxnLst>
  <dgm:bg>
    <a:noFill/>
  </dgm:bg>
  <dgm:whole>
    <a:ln w="381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0713B1-2B82-4311-B508-1F13054D4E7C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F9476B8-DD40-4ACE-9B96-95A8BCFCACE2}">
      <dgm:prSet phldrT="[텍스트]" custT="1"/>
      <dgm:spPr>
        <a:ln w="28575">
          <a:solidFill>
            <a:srgbClr val="7030A0"/>
          </a:solidFill>
        </a:ln>
      </dgm:spPr>
      <dgm:t>
        <a:bodyPr/>
        <a:lstStyle/>
        <a:p>
          <a:pPr algn="ctr" latinLnBrk="1"/>
          <a:r>
            <a:rPr lang="ja-JP" altLang="en-US" sz="1800" b="1" dirty="0">
              <a:latin typeface="+mn-ea"/>
              <a:ea typeface="+mn-ea"/>
            </a:rPr>
            <a:t>検査対象の撮影</a:t>
          </a:r>
          <a:endParaRPr lang="ko-KR" altLang="en-US" sz="1800" b="1" dirty="0">
            <a:latin typeface="+mn-ea"/>
            <a:ea typeface="+mn-ea"/>
          </a:endParaRPr>
        </a:p>
      </dgm:t>
    </dgm:pt>
    <dgm:pt modelId="{462EF493-3295-477D-B08B-D07F79127906}" type="sibTrans" cxnId="{EBC7A341-487F-48B6-8CCD-A9272B8275E0}">
      <dgm:prSet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 sz="1800" b="1">
            <a:latin typeface="+mn-ea"/>
            <a:ea typeface="+mn-ea"/>
          </a:endParaRPr>
        </a:p>
      </dgm:t>
    </dgm:pt>
    <dgm:pt modelId="{21B6FE7F-00F3-4D22-BA3E-E7DB0490A627}" type="parTrans" cxnId="{EBC7A341-487F-48B6-8CCD-A9272B8275E0}">
      <dgm:prSet/>
      <dgm:spPr/>
      <dgm:t>
        <a:bodyPr/>
        <a:lstStyle/>
        <a:p>
          <a:pPr latinLnBrk="1"/>
          <a:endParaRPr lang="ko-KR" altLang="en-US" sz="1800" b="1">
            <a:latin typeface="+mn-ea"/>
            <a:ea typeface="+mn-ea"/>
          </a:endParaRPr>
        </a:p>
      </dgm:t>
    </dgm:pt>
    <dgm:pt modelId="{7DE6666C-2B1F-423C-8614-AE8362AAF63E}">
      <dgm:prSet custT="1"/>
      <dgm:spPr>
        <a:ln w="28575"/>
      </dgm:spPr>
      <dgm:t>
        <a:bodyPr/>
        <a:lstStyle/>
        <a:p>
          <a:pPr algn="l" latinLnBrk="1"/>
          <a:r>
            <a:rPr lang="ja-JP" altLang="en-US" sz="1600" b="1" dirty="0">
              <a:solidFill>
                <a:srgbClr val="FF0000"/>
              </a:solidFill>
              <a:latin typeface="+mn-ea"/>
              <a:ea typeface="+mn-ea"/>
            </a:rPr>
            <a:t>微小なひび割れ</a:t>
          </a:r>
          <a:br>
            <a:rPr lang="en-US" altLang="ja-JP" sz="1600" b="1" dirty="0">
              <a:latin typeface="+mn-ea"/>
              <a:ea typeface="+mn-ea"/>
            </a:rPr>
          </a:br>
          <a:r>
            <a:rPr lang="ja-JP" altLang="en-US" sz="1600" b="1" dirty="0">
              <a:latin typeface="+mn-ea"/>
              <a:ea typeface="+mn-ea"/>
            </a:rPr>
            <a:t>まで撮影可能な</a:t>
          </a:r>
          <a:br>
            <a:rPr lang="en-US" altLang="ja-JP" sz="1600" b="1" dirty="0">
              <a:latin typeface="+mn-ea"/>
              <a:ea typeface="+mn-ea"/>
            </a:rPr>
          </a:br>
          <a:r>
            <a:rPr lang="ja-JP" altLang="en-US" sz="1600" b="1" dirty="0">
              <a:solidFill>
                <a:srgbClr val="FF0000"/>
              </a:solidFill>
              <a:latin typeface="+mn-ea"/>
              <a:ea typeface="+mn-ea"/>
            </a:rPr>
            <a:t>高解像度カメラ</a:t>
          </a:r>
          <a:br>
            <a:rPr lang="en-US" altLang="ja-JP" sz="1600" b="1" dirty="0">
              <a:latin typeface="+mn-ea"/>
              <a:ea typeface="+mn-ea"/>
            </a:rPr>
          </a:br>
          <a:r>
            <a:rPr lang="ja-JP" altLang="en-US" sz="1600" b="1" dirty="0">
              <a:latin typeface="+mn-ea"/>
              <a:ea typeface="+mn-ea"/>
            </a:rPr>
            <a:t>を利用．</a:t>
          </a:r>
          <a:endParaRPr lang="ko-KR" altLang="en-US" sz="1600" b="1" dirty="0">
            <a:latin typeface="+mn-ea"/>
            <a:ea typeface="+mn-ea"/>
          </a:endParaRPr>
        </a:p>
      </dgm:t>
    </dgm:pt>
    <dgm:pt modelId="{C55D9592-DBC0-4928-A41A-5FD939908F82}" type="parTrans" cxnId="{B1AAE133-3DE9-49AE-BFC1-3348FBDBCFC8}">
      <dgm:prSet/>
      <dgm:spPr/>
      <dgm:t>
        <a:bodyPr/>
        <a:lstStyle/>
        <a:p>
          <a:pPr latinLnBrk="1"/>
          <a:endParaRPr lang="ko-KR" altLang="en-US"/>
        </a:p>
      </dgm:t>
    </dgm:pt>
    <dgm:pt modelId="{E2577AA0-DDC9-41D6-8AC4-2DFCC9D28D10}" type="sibTrans" cxnId="{B1AAE133-3DE9-49AE-BFC1-3348FBDBCFC8}">
      <dgm:prSet/>
      <dgm:spPr/>
      <dgm:t>
        <a:bodyPr/>
        <a:lstStyle/>
        <a:p>
          <a:pPr latinLnBrk="1"/>
          <a:endParaRPr lang="ko-KR" altLang="en-US"/>
        </a:p>
      </dgm:t>
    </dgm:pt>
    <dgm:pt modelId="{C45F8EB3-7CEE-4CB4-853C-953E2CF68851}">
      <dgm:prSet custT="1"/>
      <dgm:spPr>
        <a:ln w="28575">
          <a:solidFill>
            <a:srgbClr val="7030A0"/>
          </a:solidFill>
        </a:ln>
      </dgm:spPr>
      <dgm:t>
        <a:bodyPr/>
        <a:lstStyle/>
        <a:p>
          <a:pPr algn="ctr" latinLnBrk="1"/>
          <a:r>
            <a:rPr lang="ja-JP" altLang="en-US" sz="1800" b="1" dirty="0">
              <a:latin typeface="+mn-ea"/>
              <a:ea typeface="+mn-ea"/>
            </a:rPr>
            <a:t>ひび割れ検出</a:t>
          </a:r>
          <a:endParaRPr lang="ko-KR" altLang="en-US" sz="1800" b="1" dirty="0">
            <a:latin typeface="+mn-ea"/>
            <a:ea typeface="+mn-ea"/>
          </a:endParaRPr>
        </a:p>
      </dgm:t>
    </dgm:pt>
    <dgm:pt modelId="{49E8FB3A-A543-459D-A67F-EE105E1291A5}" type="parTrans" cxnId="{815379B0-E629-49DF-9BD3-472036271BFB}">
      <dgm:prSet/>
      <dgm:spPr/>
      <dgm:t>
        <a:bodyPr/>
        <a:lstStyle/>
        <a:p>
          <a:pPr latinLnBrk="1"/>
          <a:endParaRPr lang="ko-KR" altLang="en-US"/>
        </a:p>
      </dgm:t>
    </dgm:pt>
    <dgm:pt modelId="{721E6EF9-12FB-46C2-BB5E-23B9F47A065E}" type="sibTrans" cxnId="{815379B0-E629-49DF-9BD3-472036271BFB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/>
        </a:p>
      </dgm:t>
    </dgm:pt>
    <dgm:pt modelId="{AC91B704-E227-4C6E-8879-266D8FBABDAA}">
      <dgm:prSet custT="1"/>
      <dgm:spPr>
        <a:ln w="28575">
          <a:solidFill>
            <a:srgbClr val="7030A0"/>
          </a:solidFill>
        </a:ln>
      </dgm:spPr>
      <dgm:t>
        <a:bodyPr/>
        <a:lstStyle/>
        <a:p>
          <a:pPr algn="l" latinLnBrk="1"/>
          <a:r>
            <a:rPr lang="en-US" altLang="en-US" sz="1600" b="1" dirty="0">
              <a:solidFill>
                <a:srgbClr val="FF0000"/>
              </a:solidFill>
              <a:latin typeface="+mn-ea"/>
              <a:ea typeface="+mn-ea"/>
            </a:rPr>
            <a:t>Encoder-Decoder </a:t>
          </a:r>
          <a:br>
            <a:rPr lang="en-US" altLang="en-US" sz="1600" b="1" dirty="0">
              <a:solidFill>
                <a:srgbClr val="FF0000"/>
              </a:solidFill>
              <a:latin typeface="+mn-ea"/>
              <a:ea typeface="+mn-ea"/>
            </a:rPr>
          </a:br>
          <a:r>
            <a:rPr lang="en-US" altLang="en-US" sz="1600" b="1" dirty="0">
              <a:solidFill>
                <a:srgbClr val="FF0000"/>
              </a:solidFill>
              <a:latin typeface="+mn-ea"/>
              <a:ea typeface="+mn-ea"/>
            </a:rPr>
            <a:t>based CNN</a:t>
          </a:r>
          <a:r>
            <a:rPr lang="ja-JP" altLang="en-US" sz="1600" b="1" dirty="0">
              <a:latin typeface="+mn-ea"/>
              <a:ea typeface="+mn-ea"/>
            </a:rPr>
            <a:t>による</a:t>
          </a:r>
          <a:br>
            <a:rPr lang="en-US" altLang="ja-JP" sz="1600" b="1" dirty="0">
              <a:latin typeface="+mn-ea"/>
              <a:ea typeface="+mn-ea"/>
            </a:rPr>
          </a:br>
          <a:r>
            <a:rPr lang="ja-JP" altLang="en-US" sz="1600" b="1" dirty="0">
              <a:latin typeface="+mn-ea"/>
              <a:ea typeface="+mn-ea"/>
            </a:rPr>
            <a:t>ひび割れ高速</a:t>
          </a:r>
          <a:r>
            <a:rPr lang="ko-KR" altLang="en-US" sz="1600" b="1" dirty="0">
              <a:latin typeface="+mn-ea"/>
              <a:ea typeface="+mn-ea"/>
            </a:rPr>
            <a:t>検出．</a:t>
          </a:r>
        </a:p>
      </dgm:t>
    </dgm:pt>
    <dgm:pt modelId="{4ED64983-5452-4FEB-A68C-451C1801AF3C}" type="parTrans" cxnId="{1E2AD174-480C-46DD-8581-10A458BEEFD3}">
      <dgm:prSet/>
      <dgm:spPr/>
      <dgm:t>
        <a:bodyPr/>
        <a:lstStyle/>
        <a:p>
          <a:pPr latinLnBrk="1"/>
          <a:endParaRPr lang="ko-KR" altLang="en-US"/>
        </a:p>
      </dgm:t>
    </dgm:pt>
    <dgm:pt modelId="{6CD01655-25E5-4896-AC93-4F03C4D563CA}" type="sibTrans" cxnId="{1E2AD174-480C-46DD-8581-10A458BEEFD3}">
      <dgm:prSet/>
      <dgm:spPr/>
      <dgm:t>
        <a:bodyPr/>
        <a:lstStyle/>
        <a:p>
          <a:pPr latinLnBrk="1"/>
          <a:endParaRPr lang="ko-KR" altLang="en-US"/>
        </a:p>
      </dgm:t>
    </dgm:pt>
    <dgm:pt modelId="{EB333221-B664-4E7C-B710-765C09E5349A}">
      <dgm:prSet custT="1"/>
      <dgm:spPr>
        <a:ln w="28575">
          <a:solidFill>
            <a:srgbClr val="7030A0"/>
          </a:solidFill>
        </a:ln>
      </dgm:spPr>
      <dgm:t>
        <a:bodyPr/>
        <a:lstStyle/>
        <a:p>
          <a:pPr algn="ctr" latinLnBrk="1"/>
          <a:r>
            <a:rPr lang="ja-JP" altLang="en-US" sz="1800" b="1" dirty="0">
              <a:latin typeface="+mn-ea"/>
              <a:ea typeface="+mn-ea"/>
            </a:rPr>
            <a:t>検査結果の提示</a:t>
          </a:r>
          <a:endParaRPr lang="ko-KR" altLang="en-US" sz="1800" b="1" dirty="0">
            <a:latin typeface="+mn-ea"/>
            <a:ea typeface="+mn-ea"/>
          </a:endParaRPr>
        </a:p>
      </dgm:t>
    </dgm:pt>
    <dgm:pt modelId="{8EE22C07-E1A7-435A-B5D3-B67FC1F541FF}" type="parTrans" cxnId="{01C746E0-E702-402D-A653-DD9E16F4B217}">
      <dgm:prSet/>
      <dgm:spPr/>
      <dgm:t>
        <a:bodyPr/>
        <a:lstStyle/>
        <a:p>
          <a:pPr latinLnBrk="1"/>
          <a:endParaRPr lang="ko-KR" altLang="en-US"/>
        </a:p>
      </dgm:t>
    </dgm:pt>
    <dgm:pt modelId="{5A224B30-64EB-4C1A-B3D4-F9EF59E4B827}" type="sibTrans" cxnId="{01C746E0-E702-402D-A653-DD9E16F4B217}">
      <dgm:prSet/>
      <dgm:spPr/>
      <dgm:t>
        <a:bodyPr/>
        <a:lstStyle/>
        <a:p>
          <a:pPr latinLnBrk="1"/>
          <a:endParaRPr lang="ko-KR" altLang="en-US"/>
        </a:p>
      </dgm:t>
    </dgm:pt>
    <dgm:pt modelId="{9C3ADC11-F07C-4417-A2A1-D8728C573136}">
      <dgm:prSet custT="1"/>
      <dgm:spPr>
        <a:ln w="28575">
          <a:solidFill>
            <a:srgbClr val="7030A0"/>
          </a:solidFill>
        </a:ln>
      </dgm:spPr>
      <dgm:t>
        <a:bodyPr/>
        <a:lstStyle/>
        <a:p>
          <a:pPr algn="l" latinLnBrk="1"/>
          <a:r>
            <a:rPr lang="en-US" altLang="en-US" sz="1600" b="1" dirty="0">
              <a:solidFill>
                <a:srgbClr val="FF0000"/>
              </a:solidFill>
              <a:latin typeface="+mn-ea"/>
              <a:ea typeface="+mn-ea"/>
            </a:rPr>
            <a:t>MRHMD</a:t>
          </a:r>
          <a:r>
            <a:rPr lang="ja-JP" altLang="en-US" sz="1600" b="1" dirty="0">
              <a:latin typeface="+mn-ea"/>
              <a:ea typeface="+mn-ea"/>
            </a:rPr>
            <a:t>より</a:t>
          </a:r>
          <a:br>
            <a:rPr lang="en-US" altLang="ja-JP" sz="1600" b="1" dirty="0">
              <a:latin typeface="+mn-ea"/>
              <a:ea typeface="+mn-ea"/>
            </a:rPr>
          </a:br>
          <a:r>
            <a:rPr lang="ja-JP" altLang="en-US" sz="1600" b="1" dirty="0">
              <a:solidFill>
                <a:schemeClr val="tx1"/>
              </a:solidFill>
              <a:latin typeface="+mn-ea"/>
              <a:ea typeface="+mn-ea"/>
            </a:rPr>
            <a:t>微小なひび割</a:t>
          </a:r>
          <a:br>
            <a:rPr lang="en-US" altLang="ja-JP" sz="1600" b="1" dirty="0">
              <a:solidFill>
                <a:schemeClr val="tx1"/>
              </a:solidFill>
              <a:latin typeface="+mn-ea"/>
              <a:ea typeface="+mn-ea"/>
            </a:rPr>
          </a:br>
          <a:r>
            <a:rPr lang="ja-JP" altLang="en-US" sz="1600" b="1" dirty="0">
              <a:solidFill>
                <a:schemeClr val="tx1"/>
              </a:solidFill>
              <a:latin typeface="+mn-ea"/>
              <a:ea typeface="+mn-ea"/>
            </a:rPr>
            <a:t>れ</a:t>
          </a:r>
          <a:r>
            <a:rPr lang="ja-JP" altLang="en-US" sz="1600" b="1" dirty="0">
              <a:latin typeface="+mn-ea"/>
              <a:ea typeface="+mn-ea"/>
            </a:rPr>
            <a:t>を</a:t>
          </a:r>
          <a:r>
            <a:rPr lang="ja-JP" altLang="en-US" sz="1600" b="1" dirty="0">
              <a:solidFill>
                <a:srgbClr val="FF0000"/>
              </a:solidFill>
              <a:latin typeface="+mn-ea"/>
              <a:ea typeface="+mn-ea"/>
            </a:rPr>
            <a:t>効果的に</a:t>
          </a:r>
          <a:br>
            <a:rPr lang="en-US" altLang="ja-JP" sz="1600" b="1" dirty="0">
              <a:solidFill>
                <a:srgbClr val="FF0000"/>
              </a:solidFill>
              <a:latin typeface="+mn-ea"/>
              <a:ea typeface="+mn-ea"/>
            </a:rPr>
          </a:br>
          <a:r>
            <a:rPr lang="ja-JP" altLang="en-US" sz="1600" b="1" dirty="0">
              <a:solidFill>
                <a:srgbClr val="FF0000"/>
              </a:solidFill>
              <a:latin typeface="+mn-ea"/>
              <a:ea typeface="+mn-ea"/>
            </a:rPr>
            <a:t>提示</a:t>
          </a:r>
          <a:r>
            <a:rPr lang="ja-JP" altLang="en-US" sz="1600" b="1" dirty="0">
              <a:latin typeface="+mn-ea"/>
              <a:ea typeface="+mn-ea"/>
            </a:rPr>
            <a:t>．</a:t>
          </a:r>
          <a:endParaRPr lang="ko-KR" altLang="en-US" sz="1600" b="1" dirty="0">
            <a:latin typeface="+mn-ea"/>
            <a:ea typeface="+mn-ea"/>
          </a:endParaRPr>
        </a:p>
      </dgm:t>
    </dgm:pt>
    <dgm:pt modelId="{7F0BD992-8C43-44BC-ABCA-BA9C40D5E024}" type="parTrans" cxnId="{3D5164DE-A389-428B-B5C7-DDFF14AAE8D3}">
      <dgm:prSet/>
      <dgm:spPr/>
      <dgm:t>
        <a:bodyPr/>
        <a:lstStyle/>
        <a:p>
          <a:pPr latinLnBrk="1"/>
          <a:endParaRPr lang="ko-KR" altLang="en-US"/>
        </a:p>
      </dgm:t>
    </dgm:pt>
    <dgm:pt modelId="{5545BBFB-894E-462E-8249-5B0E4E61D6EB}" type="sibTrans" cxnId="{3D5164DE-A389-428B-B5C7-DDFF14AAE8D3}">
      <dgm:prSet/>
      <dgm:spPr/>
      <dgm:t>
        <a:bodyPr/>
        <a:lstStyle/>
        <a:p>
          <a:pPr latinLnBrk="1"/>
          <a:endParaRPr lang="ko-KR" altLang="en-US"/>
        </a:p>
      </dgm:t>
    </dgm:pt>
    <dgm:pt modelId="{6954392F-D293-48C5-9AFD-36D036B02C41}" type="pres">
      <dgm:prSet presAssocID="{3D0713B1-2B82-4311-B508-1F13054D4E7C}" presName="Name0" presStyleCnt="0">
        <dgm:presLayoutVars>
          <dgm:dir/>
          <dgm:resizeHandles val="exact"/>
        </dgm:presLayoutVars>
      </dgm:prSet>
      <dgm:spPr/>
    </dgm:pt>
    <dgm:pt modelId="{7B3FCD73-ACCE-4940-A5EE-E6287786D960}" type="pres">
      <dgm:prSet presAssocID="{BF9476B8-DD40-4ACE-9B96-95A8BCFCACE2}" presName="node" presStyleLbl="node1" presStyleIdx="0" presStyleCnt="3" custScaleX="478426" custLinFactNeighborX="-3562">
        <dgm:presLayoutVars>
          <dgm:bulletEnabled val="1"/>
        </dgm:presLayoutVars>
      </dgm:prSet>
      <dgm:spPr>
        <a:prstGeom prst="rect">
          <a:avLst/>
        </a:prstGeom>
      </dgm:spPr>
    </dgm:pt>
    <dgm:pt modelId="{4960E43F-197A-446E-9BE9-F19C5FAC4B2D}" type="pres">
      <dgm:prSet presAssocID="{462EF493-3295-477D-B08B-D07F79127906}" presName="sibTrans" presStyleLbl="sibTrans2D1" presStyleIdx="0" presStyleCnt="2"/>
      <dgm:spPr/>
    </dgm:pt>
    <dgm:pt modelId="{1AA11E5E-7637-4008-93C4-B5FC53059ACA}" type="pres">
      <dgm:prSet presAssocID="{462EF493-3295-477D-B08B-D07F79127906}" presName="connectorText" presStyleLbl="sibTrans2D1" presStyleIdx="0" presStyleCnt="2"/>
      <dgm:spPr/>
    </dgm:pt>
    <dgm:pt modelId="{CFF892AF-5A5B-4B1F-B31C-7B2DF5F14248}" type="pres">
      <dgm:prSet presAssocID="{C45F8EB3-7CEE-4CB4-853C-953E2CF68851}" presName="node" presStyleLbl="node1" presStyleIdx="1" presStyleCnt="3" custScaleX="430302">
        <dgm:presLayoutVars>
          <dgm:bulletEnabled val="1"/>
        </dgm:presLayoutVars>
      </dgm:prSet>
      <dgm:spPr>
        <a:prstGeom prst="rect">
          <a:avLst/>
        </a:prstGeom>
      </dgm:spPr>
    </dgm:pt>
    <dgm:pt modelId="{C659FF2D-A385-4BAF-B711-111428E60133}" type="pres">
      <dgm:prSet presAssocID="{721E6EF9-12FB-46C2-BB5E-23B9F47A065E}" presName="sibTrans" presStyleLbl="sibTrans2D1" presStyleIdx="1" presStyleCnt="2"/>
      <dgm:spPr/>
    </dgm:pt>
    <dgm:pt modelId="{00C6A328-7C4E-434F-A83C-71C9784EDCB5}" type="pres">
      <dgm:prSet presAssocID="{721E6EF9-12FB-46C2-BB5E-23B9F47A065E}" presName="connectorText" presStyleLbl="sibTrans2D1" presStyleIdx="1" presStyleCnt="2"/>
      <dgm:spPr/>
    </dgm:pt>
    <dgm:pt modelId="{642E1CFC-20AE-4E39-887D-9CE5258BAAE8}" type="pres">
      <dgm:prSet presAssocID="{EB333221-B664-4E7C-B710-765C09E5349A}" presName="node" presStyleLbl="node1" presStyleIdx="2" presStyleCnt="3" custScaleX="430302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FD86B517-2685-4722-BC7E-A258CE61C6B4}" type="presOf" srcId="{7DE6666C-2B1F-423C-8614-AE8362AAF63E}" destId="{7B3FCD73-ACCE-4940-A5EE-E6287786D960}" srcOrd="0" destOrd="1" presId="urn:microsoft.com/office/officeart/2005/8/layout/process1"/>
    <dgm:cxn modelId="{B1AAE133-3DE9-49AE-BFC1-3348FBDBCFC8}" srcId="{BF9476B8-DD40-4ACE-9B96-95A8BCFCACE2}" destId="{7DE6666C-2B1F-423C-8614-AE8362AAF63E}" srcOrd="0" destOrd="0" parTransId="{C55D9592-DBC0-4928-A41A-5FD939908F82}" sibTransId="{E2577AA0-DDC9-41D6-8AC4-2DFCC9D28D10}"/>
    <dgm:cxn modelId="{4903AA3A-133B-4A09-BB5E-7D6F5EE9EAB3}" type="presOf" srcId="{721E6EF9-12FB-46C2-BB5E-23B9F47A065E}" destId="{C659FF2D-A385-4BAF-B711-111428E60133}" srcOrd="0" destOrd="0" presId="urn:microsoft.com/office/officeart/2005/8/layout/process1"/>
    <dgm:cxn modelId="{EBC7A341-487F-48B6-8CCD-A9272B8275E0}" srcId="{3D0713B1-2B82-4311-B508-1F13054D4E7C}" destId="{BF9476B8-DD40-4ACE-9B96-95A8BCFCACE2}" srcOrd="0" destOrd="0" parTransId="{21B6FE7F-00F3-4D22-BA3E-E7DB0490A627}" sibTransId="{462EF493-3295-477D-B08B-D07F79127906}"/>
    <dgm:cxn modelId="{6706E26C-DA7A-40E3-9763-08ACCAF77DBA}" type="presOf" srcId="{AC91B704-E227-4C6E-8879-266D8FBABDAA}" destId="{CFF892AF-5A5B-4B1F-B31C-7B2DF5F14248}" srcOrd="0" destOrd="1" presId="urn:microsoft.com/office/officeart/2005/8/layout/process1"/>
    <dgm:cxn modelId="{DC25AD74-F1B8-4D42-8575-9374776FECF4}" type="presOf" srcId="{721E6EF9-12FB-46C2-BB5E-23B9F47A065E}" destId="{00C6A328-7C4E-434F-A83C-71C9784EDCB5}" srcOrd="1" destOrd="0" presId="urn:microsoft.com/office/officeart/2005/8/layout/process1"/>
    <dgm:cxn modelId="{1E2AD174-480C-46DD-8581-10A458BEEFD3}" srcId="{C45F8EB3-7CEE-4CB4-853C-953E2CF68851}" destId="{AC91B704-E227-4C6E-8879-266D8FBABDAA}" srcOrd="0" destOrd="0" parTransId="{4ED64983-5452-4FEB-A68C-451C1801AF3C}" sibTransId="{6CD01655-25E5-4896-AC93-4F03C4D563CA}"/>
    <dgm:cxn modelId="{F64BE07D-2338-4426-9318-250B10D59725}" type="presOf" srcId="{3D0713B1-2B82-4311-B508-1F13054D4E7C}" destId="{6954392F-D293-48C5-9AFD-36D036B02C41}" srcOrd="0" destOrd="0" presId="urn:microsoft.com/office/officeart/2005/8/layout/process1"/>
    <dgm:cxn modelId="{036D7188-65A3-4B85-A0CB-B6FA2597AE8C}" type="presOf" srcId="{9C3ADC11-F07C-4417-A2A1-D8728C573136}" destId="{642E1CFC-20AE-4E39-887D-9CE5258BAAE8}" srcOrd="0" destOrd="1" presId="urn:microsoft.com/office/officeart/2005/8/layout/process1"/>
    <dgm:cxn modelId="{5BC35DA4-DC5A-4DDF-9C7C-DC7E85007902}" type="presOf" srcId="{462EF493-3295-477D-B08B-D07F79127906}" destId="{4960E43F-197A-446E-9BE9-F19C5FAC4B2D}" srcOrd="0" destOrd="0" presId="urn:microsoft.com/office/officeart/2005/8/layout/process1"/>
    <dgm:cxn modelId="{815379B0-E629-49DF-9BD3-472036271BFB}" srcId="{3D0713B1-2B82-4311-B508-1F13054D4E7C}" destId="{C45F8EB3-7CEE-4CB4-853C-953E2CF68851}" srcOrd="1" destOrd="0" parTransId="{49E8FB3A-A543-459D-A67F-EE105E1291A5}" sibTransId="{721E6EF9-12FB-46C2-BB5E-23B9F47A065E}"/>
    <dgm:cxn modelId="{D4D2C7B2-0831-4BA3-987A-14E9AC010A5C}" type="presOf" srcId="{EB333221-B664-4E7C-B710-765C09E5349A}" destId="{642E1CFC-20AE-4E39-887D-9CE5258BAAE8}" srcOrd="0" destOrd="0" presId="urn:microsoft.com/office/officeart/2005/8/layout/process1"/>
    <dgm:cxn modelId="{5ACBC6C2-5FDA-4637-82A8-56E3BF1A3D5D}" type="presOf" srcId="{C45F8EB3-7CEE-4CB4-853C-953E2CF68851}" destId="{CFF892AF-5A5B-4B1F-B31C-7B2DF5F14248}" srcOrd="0" destOrd="0" presId="urn:microsoft.com/office/officeart/2005/8/layout/process1"/>
    <dgm:cxn modelId="{C4758EC7-224D-4392-B87C-A45572DF8CFA}" type="presOf" srcId="{462EF493-3295-477D-B08B-D07F79127906}" destId="{1AA11E5E-7637-4008-93C4-B5FC53059ACA}" srcOrd="1" destOrd="0" presId="urn:microsoft.com/office/officeart/2005/8/layout/process1"/>
    <dgm:cxn modelId="{2459E2D6-B8D6-4786-92B9-6C2FD458731A}" type="presOf" srcId="{BF9476B8-DD40-4ACE-9B96-95A8BCFCACE2}" destId="{7B3FCD73-ACCE-4940-A5EE-E6287786D960}" srcOrd="0" destOrd="0" presId="urn:microsoft.com/office/officeart/2005/8/layout/process1"/>
    <dgm:cxn modelId="{3D5164DE-A389-428B-B5C7-DDFF14AAE8D3}" srcId="{EB333221-B664-4E7C-B710-765C09E5349A}" destId="{9C3ADC11-F07C-4417-A2A1-D8728C573136}" srcOrd="0" destOrd="0" parTransId="{7F0BD992-8C43-44BC-ABCA-BA9C40D5E024}" sibTransId="{5545BBFB-894E-462E-8249-5B0E4E61D6EB}"/>
    <dgm:cxn modelId="{01C746E0-E702-402D-A653-DD9E16F4B217}" srcId="{3D0713B1-2B82-4311-B508-1F13054D4E7C}" destId="{EB333221-B664-4E7C-B710-765C09E5349A}" srcOrd="2" destOrd="0" parTransId="{8EE22C07-E1A7-435A-B5D3-B67FC1F541FF}" sibTransId="{5A224B30-64EB-4C1A-B3D4-F9EF59E4B827}"/>
    <dgm:cxn modelId="{9F8B8849-9FFC-4C93-A3D8-008C0D973EE4}" type="presParOf" srcId="{6954392F-D293-48C5-9AFD-36D036B02C41}" destId="{7B3FCD73-ACCE-4940-A5EE-E6287786D960}" srcOrd="0" destOrd="0" presId="urn:microsoft.com/office/officeart/2005/8/layout/process1"/>
    <dgm:cxn modelId="{8FF53005-D970-4A9D-AB0D-58658A7D809C}" type="presParOf" srcId="{6954392F-D293-48C5-9AFD-36D036B02C41}" destId="{4960E43F-197A-446E-9BE9-F19C5FAC4B2D}" srcOrd="1" destOrd="0" presId="urn:microsoft.com/office/officeart/2005/8/layout/process1"/>
    <dgm:cxn modelId="{07213ED9-9540-4002-B2E6-359463DAD5CC}" type="presParOf" srcId="{4960E43F-197A-446E-9BE9-F19C5FAC4B2D}" destId="{1AA11E5E-7637-4008-93C4-B5FC53059ACA}" srcOrd="0" destOrd="0" presId="urn:microsoft.com/office/officeart/2005/8/layout/process1"/>
    <dgm:cxn modelId="{9331258A-A838-41F5-92F9-80C5BD31B0DE}" type="presParOf" srcId="{6954392F-D293-48C5-9AFD-36D036B02C41}" destId="{CFF892AF-5A5B-4B1F-B31C-7B2DF5F14248}" srcOrd="2" destOrd="0" presId="urn:microsoft.com/office/officeart/2005/8/layout/process1"/>
    <dgm:cxn modelId="{9A1B000E-4C64-41EC-B68F-0F22895D83C0}" type="presParOf" srcId="{6954392F-D293-48C5-9AFD-36D036B02C41}" destId="{C659FF2D-A385-4BAF-B711-111428E60133}" srcOrd="3" destOrd="0" presId="urn:microsoft.com/office/officeart/2005/8/layout/process1"/>
    <dgm:cxn modelId="{34C99229-815F-4BC8-A733-8F42F312D5F1}" type="presParOf" srcId="{C659FF2D-A385-4BAF-B711-111428E60133}" destId="{00C6A328-7C4E-434F-A83C-71C9784EDCB5}" srcOrd="0" destOrd="0" presId="urn:microsoft.com/office/officeart/2005/8/layout/process1"/>
    <dgm:cxn modelId="{0D9B65FF-F4EA-4632-B0F1-AC1869C2370A}" type="presParOf" srcId="{6954392F-D293-48C5-9AFD-36D036B02C41}" destId="{642E1CFC-20AE-4E39-887D-9CE5258BAAE8}" srcOrd="4" destOrd="0" presId="urn:microsoft.com/office/officeart/2005/8/layout/process1"/>
  </dgm:cxnLst>
  <dgm:bg>
    <a:noFill/>
  </dgm:bg>
  <dgm:whole>
    <a:ln w="381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FCD73-ACCE-4940-A5EE-E6287786D960}">
      <dsp:nvSpPr>
        <dsp:cNvPr id="0" name=""/>
        <dsp:cNvSpPr/>
      </dsp:nvSpPr>
      <dsp:spPr>
        <a:xfrm>
          <a:off x="0" y="126984"/>
          <a:ext cx="2232864" cy="16379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90000" rIns="180000" bIns="90000" numCol="1" spcCol="1270" anchor="t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+mn-ea"/>
              <a:ea typeface="+mn-ea"/>
            </a:rPr>
            <a:t>検査対象の</a:t>
          </a:r>
          <a:r>
            <a:rPr lang="ja-JP" altLang="en-US" sz="1600" b="1" kern="1200" dirty="0">
              <a:solidFill>
                <a:srgbClr val="FF0000"/>
              </a:solidFill>
              <a:latin typeface="+mn-ea"/>
              <a:ea typeface="+mn-ea"/>
            </a:rPr>
            <a:t>撮影</a:t>
          </a:r>
          <a:endParaRPr lang="ko-KR" altLang="en-US" sz="1600" b="1" kern="1200" dirty="0">
            <a:solidFill>
              <a:srgbClr val="FF0000"/>
            </a:solidFill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b="1" kern="1200" dirty="0">
              <a:solidFill>
                <a:schemeClr val="tx1"/>
              </a:solidFill>
              <a:latin typeface="+mn-ea"/>
              <a:ea typeface="+mn-ea"/>
            </a:rPr>
            <a:t>望遠カメラ</a:t>
          </a:r>
          <a:endParaRPr lang="ko-KR" altLang="en-US" sz="1600" b="1" kern="1200" dirty="0">
            <a:solidFill>
              <a:schemeClr val="tx1"/>
            </a:solidFill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b="1" kern="1200" dirty="0">
              <a:solidFill>
                <a:schemeClr val="tx1"/>
              </a:solidFill>
              <a:latin typeface="+mn-ea"/>
              <a:ea typeface="+mn-ea"/>
            </a:rPr>
            <a:t>ドローン</a:t>
          </a:r>
          <a:endParaRPr lang="ko-KR" altLang="en-US" sz="16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0" y="126984"/>
        <a:ext cx="2232864" cy="1637914"/>
      </dsp:txXfrm>
    </dsp:sp>
    <dsp:sp modelId="{4960E43F-197A-446E-9BE9-F19C5FAC4B2D}">
      <dsp:nvSpPr>
        <dsp:cNvPr id="0" name=""/>
        <dsp:cNvSpPr/>
      </dsp:nvSpPr>
      <dsp:spPr>
        <a:xfrm>
          <a:off x="2324711" y="834506"/>
          <a:ext cx="194716" cy="222870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1" kern="1200">
            <a:latin typeface="+mn-ea"/>
            <a:ea typeface="+mn-ea"/>
          </a:endParaRPr>
        </a:p>
      </dsp:txBody>
      <dsp:txXfrm>
        <a:off x="2324711" y="879080"/>
        <a:ext cx="136301" cy="133722"/>
      </dsp:txXfrm>
    </dsp:sp>
    <dsp:sp modelId="{CFF892AF-5A5B-4B1F-B31C-7B2DF5F14248}">
      <dsp:nvSpPr>
        <dsp:cNvPr id="0" name=""/>
        <dsp:cNvSpPr/>
      </dsp:nvSpPr>
      <dsp:spPr>
        <a:xfrm>
          <a:off x="2600254" y="126984"/>
          <a:ext cx="2328401" cy="16379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90000" rIns="180000" bIns="90000" numCol="1" spcCol="1270" anchor="t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+mn-ea"/>
              <a:ea typeface="+mn-ea"/>
            </a:rPr>
            <a:t>ひび割れ</a:t>
          </a:r>
          <a:r>
            <a:rPr lang="ja-JP" altLang="en-US" sz="1600" b="1" kern="1200" dirty="0">
              <a:solidFill>
                <a:srgbClr val="FF0000"/>
              </a:solidFill>
              <a:latin typeface="+mn-ea"/>
              <a:ea typeface="+mn-ea"/>
            </a:rPr>
            <a:t>検出</a:t>
          </a:r>
          <a:endParaRPr lang="ko-KR" altLang="en-US" sz="1600" b="1" kern="1200" dirty="0">
            <a:solidFill>
              <a:srgbClr val="FF0000"/>
            </a:solidFill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b="1" kern="1200" dirty="0">
              <a:solidFill>
                <a:schemeClr val="tx1"/>
              </a:solidFill>
              <a:latin typeface="+mn-ea"/>
              <a:ea typeface="+mn-ea"/>
            </a:rPr>
            <a:t>目視記録</a:t>
          </a:r>
          <a:endParaRPr lang="ko-KR" altLang="en-US" sz="1600" b="1" kern="1200" dirty="0"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b="1" kern="1200" dirty="0">
              <a:latin typeface="+mn-ea"/>
              <a:ea typeface="+mn-ea"/>
            </a:rPr>
            <a:t>画像処理</a:t>
          </a:r>
          <a:endParaRPr lang="ko-KR" altLang="en-US" sz="1600" b="1" kern="1200" dirty="0"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b="1" kern="1200" dirty="0">
              <a:latin typeface="+mn-ea"/>
              <a:ea typeface="+mn-ea"/>
            </a:rPr>
            <a:t>機械学習</a:t>
          </a:r>
          <a:endParaRPr lang="ko-KR" altLang="en-US" sz="1600" b="1" kern="1200" dirty="0">
            <a:latin typeface="+mn-ea"/>
            <a:ea typeface="+mn-ea"/>
          </a:endParaRPr>
        </a:p>
      </dsp:txBody>
      <dsp:txXfrm>
        <a:off x="2600254" y="126984"/>
        <a:ext cx="2328401" cy="1637914"/>
      </dsp:txXfrm>
    </dsp:sp>
    <dsp:sp modelId="{C659FF2D-A385-4BAF-B711-111428E60133}">
      <dsp:nvSpPr>
        <dsp:cNvPr id="0" name=""/>
        <dsp:cNvSpPr/>
      </dsp:nvSpPr>
      <dsp:spPr>
        <a:xfrm>
          <a:off x="5018523" y="834506"/>
          <a:ext cx="190518" cy="222870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5018523" y="879080"/>
        <a:ext cx="133363" cy="133722"/>
      </dsp:txXfrm>
    </dsp:sp>
    <dsp:sp modelId="{642E1CFC-20AE-4E39-887D-9CE5258BAAE8}">
      <dsp:nvSpPr>
        <dsp:cNvPr id="0" name=""/>
        <dsp:cNvSpPr/>
      </dsp:nvSpPr>
      <dsp:spPr>
        <a:xfrm>
          <a:off x="5288124" y="126984"/>
          <a:ext cx="2266860" cy="16379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90000" rIns="180000" bIns="90000" numCol="1" spcCol="1270" anchor="t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latin typeface="+mn-ea"/>
              <a:ea typeface="+mn-ea"/>
            </a:rPr>
            <a:t>検査結果の</a:t>
          </a:r>
          <a:r>
            <a:rPr lang="ja-JP" altLang="en-US" sz="1600" b="1" kern="1200" dirty="0">
              <a:solidFill>
                <a:srgbClr val="FF0000"/>
              </a:solidFill>
              <a:latin typeface="+mn-ea"/>
              <a:ea typeface="+mn-ea"/>
            </a:rPr>
            <a:t>提示</a:t>
          </a:r>
          <a:endParaRPr lang="ko-KR" altLang="en-US" sz="1600" b="1" kern="1200" dirty="0">
            <a:solidFill>
              <a:srgbClr val="FF0000"/>
            </a:solidFill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b="1" kern="1200" dirty="0">
              <a:latin typeface="+mn-ea"/>
              <a:ea typeface="+mn-ea"/>
            </a:rPr>
            <a:t>スケッチ</a:t>
          </a:r>
          <a:endParaRPr lang="ko-KR" altLang="en-US" sz="1600" b="1" kern="1200" dirty="0"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1" kern="1200" dirty="0">
              <a:latin typeface="+mn-ea"/>
              <a:ea typeface="+mn-ea"/>
            </a:rPr>
            <a:t>3D</a:t>
          </a:r>
          <a:r>
            <a:rPr lang="ja-JP" altLang="en-US" sz="1600" b="1" kern="1200" dirty="0">
              <a:latin typeface="+mn-ea"/>
              <a:ea typeface="+mn-ea"/>
            </a:rPr>
            <a:t>モデル</a:t>
          </a:r>
          <a:endParaRPr lang="ko-KR" altLang="en-US" sz="1600" b="1" kern="1200" dirty="0">
            <a:solidFill>
              <a:schemeClr val="tx1"/>
            </a:solidFill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b="1" kern="1200" dirty="0">
              <a:solidFill>
                <a:schemeClr val="tx1"/>
              </a:solidFill>
              <a:latin typeface="+mn-ea"/>
              <a:ea typeface="+mn-ea"/>
            </a:rPr>
            <a:t>MRHMD*</a:t>
          </a:r>
          <a:endParaRPr lang="ko-KR" altLang="en-US" sz="16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5288124" y="126984"/>
        <a:ext cx="2266860" cy="1637914"/>
      </dsp:txXfrm>
    </dsp:sp>
    <dsp:sp modelId="{790D35F2-E754-47B9-8E49-173684E9D4C4}">
      <dsp:nvSpPr>
        <dsp:cNvPr id="0" name=""/>
        <dsp:cNvSpPr/>
      </dsp:nvSpPr>
      <dsp:spPr>
        <a:xfrm>
          <a:off x="7640605" y="834506"/>
          <a:ext cx="181514" cy="222870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7640605" y="879080"/>
        <a:ext cx="127060" cy="133722"/>
      </dsp:txXfrm>
    </dsp:sp>
    <dsp:sp modelId="{62692271-4831-4C66-B277-39DA1DCDB9D0}">
      <dsp:nvSpPr>
        <dsp:cNvPr id="0" name=""/>
        <dsp:cNvSpPr/>
      </dsp:nvSpPr>
      <dsp:spPr>
        <a:xfrm>
          <a:off x="7897465" y="126984"/>
          <a:ext cx="2213947" cy="16379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90000" rIns="180000" bIns="9000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b="1" kern="1200" dirty="0">
              <a:solidFill>
                <a:schemeClr val="tx1"/>
              </a:solidFill>
              <a:latin typeface="+mn-ea"/>
              <a:ea typeface="+mn-ea"/>
            </a:rPr>
            <a:t>修理の判断</a:t>
          </a:r>
          <a:endParaRPr lang="ko-KR" altLang="en-US" sz="16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7897465" y="126984"/>
        <a:ext cx="2213947" cy="16379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FCD73-ACCE-4940-A5EE-E6287786D960}">
      <dsp:nvSpPr>
        <dsp:cNvPr id="0" name=""/>
        <dsp:cNvSpPr/>
      </dsp:nvSpPr>
      <dsp:spPr>
        <a:xfrm>
          <a:off x="0" y="0"/>
          <a:ext cx="3411212" cy="189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b="1" kern="1200" dirty="0">
              <a:latin typeface="+mn-ea"/>
              <a:ea typeface="+mn-ea"/>
            </a:rPr>
            <a:t>検査対象の撮影</a:t>
          </a:r>
          <a:endParaRPr lang="ko-KR" altLang="en-US" sz="1800" b="1" kern="1200" dirty="0"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b="1" kern="1200" dirty="0">
              <a:solidFill>
                <a:srgbClr val="FF0000"/>
              </a:solidFill>
              <a:latin typeface="+mn-ea"/>
              <a:ea typeface="+mn-ea"/>
            </a:rPr>
            <a:t>微小なひび割れ</a:t>
          </a:r>
          <a:br>
            <a:rPr lang="en-US" altLang="ja-JP" sz="1600" b="1" kern="1200" dirty="0">
              <a:latin typeface="+mn-ea"/>
              <a:ea typeface="+mn-ea"/>
            </a:rPr>
          </a:br>
          <a:r>
            <a:rPr lang="ja-JP" altLang="en-US" sz="1600" b="1" kern="1200" dirty="0">
              <a:latin typeface="+mn-ea"/>
              <a:ea typeface="+mn-ea"/>
            </a:rPr>
            <a:t>まで撮影可能な</a:t>
          </a:r>
          <a:br>
            <a:rPr lang="en-US" altLang="ja-JP" sz="1600" b="1" kern="1200" dirty="0">
              <a:latin typeface="+mn-ea"/>
              <a:ea typeface="+mn-ea"/>
            </a:rPr>
          </a:br>
          <a:r>
            <a:rPr lang="ja-JP" altLang="en-US" sz="1600" b="1" kern="1200" dirty="0">
              <a:solidFill>
                <a:srgbClr val="FF0000"/>
              </a:solidFill>
              <a:latin typeface="+mn-ea"/>
              <a:ea typeface="+mn-ea"/>
            </a:rPr>
            <a:t>高解像度カメラ</a:t>
          </a:r>
          <a:br>
            <a:rPr lang="en-US" altLang="ja-JP" sz="1600" b="1" kern="1200" dirty="0">
              <a:latin typeface="+mn-ea"/>
              <a:ea typeface="+mn-ea"/>
            </a:rPr>
          </a:br>
          <a:r>
            <a:rPr lang="ja-JP" altLang="en-US" sz="1600" b="1" kern="1200" dirty="0">
              <a:latin typeface="+mn-ea"/>
              <a:ea typeface="+mn-ea"/>
            </a:rPr>
            <a:t>を利用．</a:t>
          </a:r>
          <a:endParaRPr lang="ko-KR" altLang="en-US" sz="1600" b="1" kern="1200" dirty="0">
            <a:latin typeface="+mn-ea"/>
            <a:ea typeface="+mn-ea"/>
          </a:endParaRPr>
        </a:p>
      </dsp:txBody>
      <dsp:txXfrm>
        <a:off x="0" y="0"/>
        <a:ext cx="3411212" cy="1899335"/>
      </dsp:txXfrm>
    </dsp:sp>
    <dsp:sp modelId="{4960E43F-197A-446E-9BE9-F19C5FAC4B2D}">
      <dsp:nvSpPr>
        <dsp:cNvPr id="0" name=""/>
        <dsp:cNvSpPr/>
      </dsp:nvSpPr>
      <dsp:spPr>
        <a:xfrm>
          <a:off x="3484398" y="861254"/>
          <a:ext cx="155154" cy="176825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1" kern="1200">
            <a:latin typeface="+mn-ea"/>
            <a:ea typeface="+mn-ea"/>
          </a:endParaRPr>
        </a:p>
      </dsp:txBody>
      <dsp:txXfrm>
        <a:off x="3484398" y="896619"/>
        <a:ext cx="108608" cy="106095"/>
      </dsp:txXfrm>
    </dsp:sp>
    <dsp:sp modelId="{CFF892AF-5A5B-4B1F-B31C-7B2DF5F14248}">
      <dsp:nvSpPr>
        <dsp:cNvPr id="0" name=""/>
        <dsp:cNvSpPr/>
      </dsp:nvSpPr>
      <dsp:spPr>
        <a:xfrm>
          <a:off x="3703956" y="0"/>
          <a:ext cx="3068084" cy="189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b="1" kern="1200" dirty="0">
              <a:latin typeface="+mn-ea"/>
              <a:ea typeface="+mn-ea"/>
            </a:rPr>
            <a:t>ひび割れ検出</a:t>
          </a:r>
          <a:endParaRPr lang="ko-KR" altLang="en-US" sz="1800" b="1" kern="1200" dirty="0"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b="1" kern="1200" dirty="0">
              <a:solidFill>
                <a:srgbClr val="FF0000"/>
              </a:solidFill>
              <a:latin typeface="+mn-ea"/>
              <a:ea typeface="+mn-ea"/>
            </a:rPr>
            <a:t>Encoder-Decoder </a:t>
          </a:r>
          <a:br>
            <a:rPr lang="en-US" altLang="en-US" sz="1600" b="1" kern="1200" dirty="0">
              <a:solidFill>
                <a:srgbClr val="FF0000"/>
              </a:solidFill>
              <a:latin typeface="+mn-ea"/>
              <a:ea typeface="+mn-ea"/>
            </a:rPr>
          </a:br>
          <a:r>
            <a:rPr lang="en-US" altLang="en-US" sz="1600" b="1" kern="1200" dirty="0">
              <a:solidFill>
                <a:srgbClr val="FF0000"/>
              </a:solidFill>
              <a:latin typeface="+mn-ea"/>
              <a:ea typeface="+mn-ea"/>
            </a:rPr>
            <a:t>based CNN</a:t>
          </a:r>
          <a:r>
            <a:rPr lang="ja-JP" altLang="en-US" sz="1600" b="1" kern="1200" dirty="0">
              <a:latin typeface="+mn-ea"/>
              <a:ea typeface="+mn-ea"/>
            </a:rPr>
            <a:t>による</a:t>
          </a:r>
          <a:br>
            <a:rPr lang="en-US" altLang="ja-JP" sz="1600" b="1" kern="1200" dirty="0">
              <a:latin typeface="+mn-ea"/>
              <a:ea typeface="+mn-ea"/>
            </a:rPr>
          </a:br>
          <a:r>
            <a:rPr lang="ja-JP" altLang="en-US" sz="1600" b="1" kern="1200" dirty="0">
              <a:latin typeface="+mn-ea"/>
              <a:ea typeface="+mn-ea"/>
            </a:rPr>
            <a:t>ひび割れ高速</a:t>
          </a:r>
          <a:r>
            <a:rPr lang="ko-KR" altLang="en-US" sz="1600" b="1" kern="1200" dirty="0">
              <a:latin typeface="+mn-ea"/>
              <a:ea typeface="+mn-ea"/>
            </a:rPr>
            <a:t>検出．</a:t>
          </a:r>
        </a:p>
      </dsp:txBody>
      <dsp:txXfrm>
        <a:off x="3703956" y="0"/>
        <a:ext cx="3068084" cy="1899335"/>
      </dsp:txXfrm>
    </dsp:sp>
    <dsp:sp modelId="{C659FF2D-A385-4BAF-B711-111428E60133}">
      <dsp:nvSpPr>
        <dsp:cNvPr id="0" name=""/>
        <dsp:cNvSpPr/>
      </dsp:nvSpPr>
      <dsp:spPr>
        <a:xfrm>
          <a:off x="6843342" y="861254"/>
          <a:ext cx="151157" cy="176825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843342" y="896619"/>
        <a:ext cx="105810" cy="106095"/>
      </dsp:txXfrm>
    </dsp:sp>
    <dsp:sp modelId="{642E1CFC-20AE-4E39-887D-9CE5258BAAE8}">
      <dsp:nvSpPr>
        <dsp:cNvPr id="0" name=""/>
        <dsp:cNvSpPr/>
      </dsp:nvSpPr>
      <dsp:spPr>
        <a:xfrm>
          <a:off x="7057244" y="0"/>
          <a:ext cx="3068084" cy="189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b="1" kern="1200" dirty="0">
              <a:latin typeface="+mn-ea"/>
              <a:ea typeface="+mn-ea"/>
            </a:rPr>
            <a:t>検査結果の提示</a:t>
          </a:r>
          <a:endParaRPr lang="ko-KR" altLang="en-US" sz="1800" b="1" kern="1200" dirty="0"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b="1" kern="1200" dirty="0">
              <a:solidFill>
                <a:srgbClr val="FF0000"/>
              </a:solidFill>
              <a:latin typeface="+mn-ea"/>
              <a:ea typeface="+mn-ea"/>
            </a:rPr>
            <a:t>MRHMD</a:t>
          </a:r>
          <a:r>
            <a:rPr lang="ja-JP" altLang="en-US" sz="1600" b="1" kern="1200" dirty="0">
              <a:latin typeface="+mn-ea"/>
              <a:ea typeface="+mn-ea"/>
            </a:rPr>
            <a:t>より</a:t>
          </a:r>
          <a:br>
            <a:rPr lang="en-US" altLang="ja-JP" sz="1600" b="1" kern="1200" dirty="0">
              <a:latin typeface="+mn-ea"/>
              <a:ea typeface="+mn-ea"/>
            </a:rPr>
          </a:br>
          <a:r>
            <a:rPr lang="ja-JP" altLang="en-US" sz="1600" b="1" kern="1200" dirty="0">
              <a:solidFill>
                <a:schemeClr val="tx1"/>
              </a:solidFill>
              <a:latin typeface="+mn-ea"/>
              <a:ea typeface="+mn-ea"/>
            </a:rPr>
            <a:t>微小なひび割</a:t>
          </a:r>
          <a:br>
            <a:rPr lang="en-US" altLang="ja-JP" sz="1600" b="1" kern="1200" dirty="0">
              <a:solidFill>
                <a:schemeClr val="tx1"/>
              </a:solidFill>
              <a:latin typeface="+mn-ea"/>
              <a:ea typeface="+mn-ea"/>
            </a:rPr>
          </a:br>
          <a:r>
            <a:rPr lang="ja-JP" altLang="en-US" sz="1600" b="1" kern="1200" dirty="0">
              <a:solidFill>
                <a:schemeClr val="tx1"/>
              </a:solidFill>
              <a:latin typeface="+mn-ea"/>
              <a:ea typeface="+mn-ea"/>
            </a:rPr>
            <a:t>れ</a:t>
          </a:r>
          <a:r>
            <a:rPr lang="ja-JP" altLang="en-US" sz="1600" b="1" kern="1200" dirty="0">
              <a:latin typeface="+mn-ea"/>
              <a:ea typeface="+mn-ea"/>
            </a:rPr>
            <a:t>を</a:t>
          </a:r>
          <a:r>
            <a:rPr lang="ja-JP" altLang="en-US" sz="1600" b="1" kern="1200" dirty="0">
              <a:solidFill>
                <a:srgbClr val="FF0000"/>
              </a:solidFill>
              <a:latin typeface="+mn-ea"/>
              <a:ea typeface="+mn-ea"/>
            </a:rPr>
            <a:t>効果的に</a:t>
          </a:r>
          <a:br>
            <a:rPr lang="en-US" altLang="ja-JP" sz="1600" b="1" kern="1200" dirty="0">
              <a:solidFill>
                <a:srgbClr val="FF0000"/>
              </a:solidFill>
              <a:latin typeface="+mn-ea"/>
              <a:ea typeface="+mn-ea"/>
            </a:rPr>
          </a:br>
          <a:r>
            <a:rPr lang="ja-JP" altLang="en-US" sz="1600" b="1" kern="1200" dirty="0">
              <a:solidFill>
                <a:srgbClr val="FF0000"/>
              </a:solidFill>
              <a:latin typeface="+mn-ea"/>
              <a:ea typeface="+mn-ea"/>
            </a:rPr>
            <a:t>提示</a:t>
          </a:r>
          <a:r>
            <a:rPr lang="ja-JP" altLang="en-US" sz="1600" b="1" kern="1200" dirty="0">
              <a:latin typeface="+mn-ea"/>
              <a:ea typeface="+mn-ea"/>
            </a:rPr>
            <a:t>．</a:t>
          </a:r>
          <a:endParaRPr lang="ko-KR" altLang="en-US" sz="1600" b="1" kern="1200" dirty="0">
            <a:latin typeface="+mn-ea"/>
            <a:ea typeface="+mn-ea"/>
          </a:endParaRPr>
        </a:p>
      </dsp:txBody>
      <dsp:txXfrm>
        <a:off x="7057244" y="0"/>
        <a:ext cx="3068084" cy="1899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AD8A277-FDBF-4B9D-B4E5-98796FBD1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5"/>
            <a:ext cx="4307046" cy="341542"/>
          </a:xfrm>
          <a:prstGeom prst="rect">
            <a:avLst/>
          </a:prstGeom>
        </p:spPr>
        <p:txBody>
          <a:bodyPr vert="horz" lIns="84353" tIns="42177" rIns="84353" bIns="4217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8535C-B31B-4D3B-A3F1-A405A23013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9994" y="5"/>
            <a:ext cx="4307046" cy="341542"/>
          </a:xfrm>
          <a:prstGeom prst="rect">
            <a:avLst/>
          </a:prstGeom>
        </p:spPr>
        <p:txBody>
          <a:bodyPr vert="horz" lIns="84353" tIns="42177" rIns="84353" bIns="42177" rtlCol="0"/>
          <a:lstStyle>
            <a:lvl1pPr algn="r">
              <a:defRPr sz="1200"/>
            </a:lvl1pPr>
          </a:lstStyle>
          <a:p>
            <a:fld id="{26A0BA9D-715D-4929-81A0-45AED6A13C69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02D87D-1167-44E6-A4B8-FF441954E7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6465665"/>
            <a:ext cx="4307046" cy="341540"/>
          </a:xfrm>
          <a:prstGeom prst="rect">
            <a:avLst/>
          </a:prstGeom>
        </p:spPr>
        <p:txBody>
          <a:bodyPr vert="horz" lIns="84353" tIns="42177" rIns="84353" bIns="4217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2EA92D-2379-4C70-A003-856D641812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9994" y="6465665"/>
            <a:ext cx="4307046" cy="341540"/>
          </a:xfrm>
          <a:prstGeom prst="rect">
            <a:avLst/>
          </a:prstGeom>
        </p:spPr>
        <p:txBody>
          <a:bodyPr vert="horz" lIns="84353" tIns="42177" rIns="84353" bIns="42177" rtlCol="0" anchor="b"/>
          <a:lstStyle>
            <a:lvl1pPr algn="r">
              <a:defRPr sz="1200"/>
            </a:lvl1pPr>
          </a:lstStyle>
          <a:p>
            <a:fld id="{03FC22C6-6DF6-40E2-874B-F85588EEA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611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4307046" cy="341542"/>
          </a:xfrm>
          <a:prstGeom prst="rect">
            <a:avLst/>
          </a:prstGeom>
        </p:spPr>
        <p:txBody>
          <a:bodyPr vert="horz" lIns="84353" tIns="42177" rIns="84353" bIns="4217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4" y="5"/>
            <a:ext cx="4307046" cy="341542"/>
          </a:xfrm>
          <a:prstGeom prst="rect">
            <a:avLst/>
          </a:prstGeom>
        </p:spPr>
        <p:txBody>
          <a:bodyPr vert="horz" lIns="84353" tIns="42177" rIns="84353" bIns="42177" rtlCol="0"/>
          <a:lstStyle>
            <a:lvl1pPr algn="r">
              <a:defRPr sz="1200"/>
            </a:lvl1pPr>
          </a:lstStyle>
          <a:p>
            <a:fld id="{677728D5-7760-40CC-8F3F-2C7F083D06B4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87812" cy="2298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4353" tIns="42177" rIns="84353" bIns="4217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4" y="3275968"/>
            <a:ext cx="7951470" cy="2680335"/>
          </a:xfrm>
          <a:prstGeom prst="rect">
            <a:avLst/>
          </a:prstGeom>
        </p:spPr>
        <p:txBody>
          <a:bodyPr vert="horz" lIns="84353" tIns="42177" rIns="84353" bIns="42177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65665"/>
            <a:ext cx="4307046" cy="341540"/>
          </a:xfrm>
          <a:prstGeom prst="rect">
            <a:avLst/>
          </a:prstGeom>
        </p:spPr>
        <p:txBody>
          <a:bodyPr vert="horz" lIns="84353" tIns="42177" rIns="84353" bIns="4217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4" y="6465665"/>
            <a:ext cx="4307046" cy="341540"/>
          </a:xfrm>
          <a:prstGeom prst="rect">
            <a:avLst/>
          </a:prstGeom>
        </p:spPr>
        <p:txBody>
          <a:bodyPr vert="horz" lIns="84353" tIns="42177" rIns="84353" bIns="42177" rtlCol="0" anchor="b"/>
          <a:lstStyle>
            <a:lvl1pPr algn="r">
              <a:defRPr sz="1200"/>
            </a:lvl1pPr>
          </a:lstStyle>
          <a:p>
            <a:fld id="{221F12D5-4935-4D63-AEC1-3E76EA915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2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35BAC36-5124-4E4D-BA66-98252D27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ysClr val="windowText" lastClr="00000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7C8DCB24-F84B-4CE1-8DE3-54FF224F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ysClr val="windowText" lastClr="000000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2F607A2-D623-4C6D-A9B6-88AF001B3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95599B58-D5B7-49C8-BDFB-B74CA7D8F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TW"/>
              <a:t>201613031</a:t>
            </a:r>
            <a:r>
              <a:rPr lang="ja-JP" altLang="en-US"/>
              <a:t> </a:t>
            </a:r>
            <a:r>
              <a:rPr lang="en-US" altLang="ja-JP"/>
              <a:t>PARK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11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471F0-267B-4FC4-A194-2FD7E041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Yu Gothic" panose="020B0400000000000000" pitchFamily="34" charset="-128"/>
              </a:defRPr>
            </a:lvl1pPr>
            <a:lvl2pPr>
              <a:defRPr>
                <a:latin typeface="Yu Gothic" panose="020B0400000000000000" pitchFamily="34" charset="-128"/>
              </a:defRPr>
            </a:lvl2pPr>
            <a:lvl3pPr>
              <a:defRPr>
                <a:latin typeface="Yu Gothic" panose="020B0400000000000000" pitchFamily="34" charset="-128"/>
              </a:defRPr>
            </a:lvl3pPr>
            <a:lvl4pPr>
              <a:defRPr>
                <a:latin typeface="Yu Gothic" panose="020B0400000000000000" pitchFamily="34" charset="-128"/>
              </a:defRPr>
            </a:lvl4pPr>
            <a:lvl5pPr>
              <a:defRPr>
                <a:latin typeface="Yu Gothic" panose="020B0400000000000000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C18FCA-BDDE-48C2-973F-6751679A2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8C14BDDC-19E0-4537-8C80-41909587F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TW" dirty="0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566B166-60D3-48A5-9B0E-363AAA81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34219"/>
            <a:ext cx="10196946" cy="1016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3320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243C9-DC30-4CCD-9F4C-3FDCFB514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A639DD6-1B26-47C1-9435-ABC1B5D9D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TW" dirty="0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27BC6EED-4480-472B-A898-54F2E8941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34219"/>
            <a:ext cx="10196946" cy="1016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9321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13">
            <a:extLst>
              <a:ext uri="{FF2B5EF4-FFF2-40B4-BE49-F238E27FC236}">
                <a16:creationId xmlns:a16="http://schemas.microsoft.com/office/drawing/2014/main" id="{F5B5FD86-0F55-4C1D-BAA6-B8FC21AC6D70}"/>
              </a:ext>
            </a:extLst>
          </p:cNvPr>
          <p:cNvSpPr/>
          <p:nvPr userDrawn="1"/>
        </p:nvSpPr>
        <p:spPr>
          <a:xfrm>
            <a:off x="0" y="6451350"/>
            <a:ext cx="12192000" cy="406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8" name="正方形/長方形 6">
            <a:extLst>
              <a:ext uri="{FF2B5EF4-FFF2-40B4-BE49-F238E27FC236}">
                <a16:creationId xmlns:a16="http://schemas.microsoft.com/office/drawing/2014/main" id="{7A1F33B6-FC3F-4933-B821-ADCEE80CC82D}"/>
              </a:ext>
            </a:extLst>
          </p:cNvPr>
          <p:cNvSpPr/>
          <p:nvPr userDrawn="1"/>
        </p:nvSpPr>
        <p:spPr>
          <a:xfrm>
            <a:off x="0" y="0"/>
            <a:ext cx="12192000" cy="1158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9" name="正方形/長方形 6">
            <a:extLst>
              <a:ext uri="{FF2B5EF4-FFF2-40B4-BE49-F238E27FC236}">
                <a16:creationId xmlns:a16="http://schemas.microsoft.com/office/drawing/2014/main" id="{DA79A1B6-D06E-406E-BE3D-3F942BF82DF8}"/>
              </a:ext>
            </a:extLst>
          </p:cNvPr>
          <p:cNvSpPr/>
          <p:nvPr userDrawn="1"/>
        </p:nvSpPr>
        <p:spPr>
          <a:xfrm rot="10800000" flipH="1">
            <a:off x="263236" y="0"/>
            <a:ext cx="512618" cy="138136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928254"/>
              <a:gd name="connsiteY0" fmla="*/ 0 h 914400"/>
              <a:gd name="connsiteX1" fmla="*/ 928254 w 928254"/>
              <a:gd name="connsiteY1" fmla="*/ 360218 h 914400"/>
              <a:gd name="connsiteX2" fmla="*/ 914400 w 928254"/>
              <a:gd name="connsiteY2" fmla="*/ 914400 h 914400"/>
              <a:gd name="connsiteX3" fmla="*/ 0 w 928254"/>
              <a:gd name="connsiteY3" fmla="*/ 914400 h 914400"/>
              <a:gd name="connsiteX4" fmla="*/ 0 w 928254"/>
              <a:gd name="connsiteY4" fmla="*/ 0 h 914400"/>
              <a:gd name="connsiteX0" fmla="*/ 0 w 928254"/>
              <a:gd name="connsiteY0" fmla="*/ 0 h 914400"/>
              <a:gd name="connsiteX1" fmla="*/ 928254 w 928254"/>
              <a:gd name="connsiteY1" fmla="*/ 148183 h 914400"/>
              <a:gd name="connsiteX2" fmla="*/ 914400 w 928254"/>
              <a:gd name="connsiteY2" fmla="*/ 914400 h 914400"/>
              <a:gd name="connsiteX3" fmla="*/ 0 w 928254"/>
              <a:gd name="connsiteY3" fmla="*/ 914400 h 914400"/>
              <a:gd name="connsiteX4" fmla="*/ 0 w 928254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254" h="914400">
                <a:moveTo>
                  <a:pt x="0" y="0"/>
                </a:moveTo>
                <a:lnTo>
                  <a:pt x="928254" y="148183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B5ED68E-F212-475F-8EAF-3BA87DE9872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92509" y="345629"/>
            <a:ext cx="1191980" cy="482406"/>
          </a:xfrm>
          <a:prstGeom prst="rect">
            <a:avLst/>
          </a:prstGeom>
        </p:spPr>
      </p:pic>
      <p:pic>
        <p:nvPicPr>
          <p:cNvPr id="11" name="図 8">
            <a:extLst>
              <a:ext uri="{FF2B5EF4-FFF2-40B4-BE49-F238E27FC236}">
                <a16:creationId xmlns:a16="http://schemas.microsoft.com/office/drawing/2014/main" id="{CD9C376C-17D0-4C13-AC84-C6D45428F3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779078" y="6532896"/>
            <a:ext cx="898814" cy="273552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DA2C11-17CA-43F0-ACD2-A8CFB39FC4F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97527" y="134219"/>
            <a:ext cx="10196946" cy="1016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3B9462-578D-473B-9D61-2FB55D15972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997527" y="1468379"/>
            <a:ext cx="10196946" cy="4634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8848F-D60F-4AA7-871F-940D7CAA02C7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TW"/>
              <a:t>201613031</a:t>
            </a:r>
            <a:r>
              <a:rPr lang="ja-JP" altLang="en-US"/>
              <a:t> </a:t>
            </a:r>
            <a:r>
              <a:rPr lang="en-US" altLang="ja-JP"/>
              <a:t>PARK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350DA-9EAD-40AD-AB1D-C9510A6B7F6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467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fld id="{2F907D46-C73C-40CC-89EC-DD8740AEBC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7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rgbClr val="7030A0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ysClr val="windowText" lastClr="000000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ysClr val="windowText" lastClr="000000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ysClr val="windowText" lastClr="000000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ysClr val="windowText" lastClr="000000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ysClr val="windowText" lastClr="000000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2.jp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47.png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9.png"/><Relationship Id="rId7" Type="http://schemas.openxmlformats.org/officeDocument/2006/relationships/image" Target="../media/image1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1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hart" Target="../charts/chart1.xml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chart" Target="../charts/chart2.xm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8DE3B-9752-4657-AE24-C749C34C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MRHMD</a:t>
            </a:r>
            <a:r>
              <a:rPr lang="ja-JP" altLang="en-US" dirty="0"/>
              <a:t>を</a:t>
            </a:r>
            <a:r>
              <a:rPr lang="ko-KR" altLang="en-US" dirty="0"/>
              <a:t>用</a:t>
            </a:r>
            <a:r>
              <a:rPr lang="ja-JP" altLang="en-US" dirty="0"/>
              <a:t>いたコンクリート</a:t>
            </a:r>
            <a:r>
              <a:rPr lang="ko-KR" altLang="en-US" dirty="0"/>
              <a:t>壁面</a:t>
            </a:r>
            <a:r>
              <a:rPr lang="ja-JP" altLang="en-US" dirty="0"/>
              <a:t>の</a:t>
            </a:r>
            <a:br>
              <a:rPr lang="ja-JP" altLang="en-US" dirty="0"/>
            </a:br>
            <a:r>
              <a:rPr lang="ja-JP" altLang="en-US" dirty="0"/>
              <a:t>インタラクティブひび</a:t>
            </a:r>
            <a:r>
              <a:rPr lang="ko-KR" altLang="en-US" dirty="0"/>
              <a:t>割</a:t>
            </a:r>
            <a:r>
              <a:rPr lang="ja-JP" altLang="en-US" dirty="0"/>
              <a:t>れ</a:t>
            </a:r>
            <a:r>
              <a:rPr lang="ko-KR" altLang="en-US" dirty="0"/>
              <a:t>検査</a:t>
            </a:r>
            <a:r>
              <a:rPr lang="ja-JP" altLang="en-US" dirty="0"/>
              <a:t>システムの</a:t>
            </a:r>
            <a:r>
              <a:rPr lang="ko-KR" altLang="en-US" dirty="0"/>
              <a:t>研究</a:t>
            </a:r>
            <a:br>
              <a:rPr lang="ko-KR" altLang="en-US" dirty="0"/>
            </a:br>
            <a:br>
              <a:rPr lang="ko-KR" altLang="en-US" sz="2000" dirty="0"/>
            </a:br>
            <a:r>
              <a:rPr lang="en-US" altLang="ko-KR" sz="2000" dirty="0"/>
              <a:t>A Study on Interactive Crack Inspection System on Concrete Wall Using MRHMD</a:t>
            </a:r>
            <a:endParaRPr lang="ko-KR" altLang="en-US" sz="2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ABE29A-2317-45E5-A7BB-FFF3E0065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計測情報工学研究室</a:t>
            </a:r>
          </a:p>
          <a:p>
            <a:r>
              <a:rPr lang="en-US" altLang="ko-KR" dirty="0"/>
              <a:t>TAEJOON PARK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指導教員　山口　友之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B8F0DC-3F34-4C99-AEEB-F9905BAAEE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9D8772-818B-4D78-9B83-A7A0A3BD87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201613031</a:t>
            </a:r>
            <a:r>
              <a:rPr lang="ja-JP" altLang="en-US"/>
              <a:t> </a:t>
            </a:r>
            <a:r>
              <a:rPr lang="en-US" altLang="ja-JP"/>
              <a:t>PARK</a:t>
            </a:r>
            <a:endParaRPr lang="ko-KR" altLang="en-US" dirty="0"/>
          </a:p>
        </p:txBody>
      </p:sp>
      <p:sp>
        <p:nvSpPr>
          <p:cNvPr id="9" name="제목 개체 틀 4">
            <a:extLst>
              <a:ext uri="{FF2B5EF4-FFF2-40B4-BE49-F238E27FC236}">
                <a16:creationId xmlns:a16="http://schemas.microsoft.com/office/drawing/2014/main" id="{7743A21E-CFDA-4F57-95ED-6A39D26AB9A5}"/>
              </a:ext>
            </a:extLst>
          </p:cNvPr>
          <p:cNvSpPr txBox="1">
            <a:spLocks/>
          </p:cNvSpPr>
          <p:nvPr/>
        </p:nvSpPr>
        <p:spPr>
          <a:xfrm>
            <a:off x="997527" y="134219"/>
            <a:ext cx="10196946" cy="1016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ysClr val="windowText" lastClr="000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sz="4400" dirty="0">
                <a:solidFill>
                  <a:srgbClr val="7030A0"/>
                </a:solidFill>
              </a:rPr>
              <a:t>卒業研究論文発表会</a:t>
            </a:r>
            <a:endParaRPr lang="ko-KR" alt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2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C807F0-A1C6-4DA7-92C9-547651DA2FF2}"/>
              </a:ext>
            </a:extLst>
          </p:cNvPr>
          <p:cNvGrpSpPr/>
          <p:nvPr/>
        </p:nvGrpSpPr>
        <p:grpSpPr>
          <a:xfrm rot="16200000">
            <a:off x="5857158" y="3948902"/>
            <a:ext cx="458636" cy="1576339"/>
            <a:chOff x="9410929" y="3067288"/>
            <a:chExt cx="458636" cy="157633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252E0F7-2C5E-4407-AC60-02EEA484E9C1}"/>
                </a:ext>
              </a:extLst>
            </p:cNvPr>
            <p:cNvSpPr/>
            <p:nvPr/>
          </p:nvSpPr>
          <p:spPr>
            <a:xfrm>
              <a:off x="9410929" y="3067288"/>
              <a:ext cx="458636" cy="157633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07E571D3-4F7F-4ED6-A010-D75F469373A1}"/>
                </a:ext>
              </a:extLst>
            </p:cNvPr>
            <p:cNvSpPr/>
            <p:nvPr/>
          </p:nvSpPr>
          <p:spPr>
            <a:xfrm rot="5400000">
              <a:off x="9534792" y="3785235"/>
              <a:ext cx="210910" cy="17785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ACF94D-B7DC-44AF-B917-DEFA45FA3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5073A4-7B1C-40DD-ABBF-7E65B03B0D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B6C23164-29BE-4161-AD4B-147DF8F9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ひび割れ検出結果提示の評価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81D8D7-9DF7-4D0B-9B81-20D97D2206DD}"/>
              </a:ext>
            </a:extLst>
          </p:cNvPr>
          <p:cNvSpPr/>
          <p:nvPr/>
        </p:nvSpPr>
        <p:spPr>
          <a:xfrm>
            <a:off x="1057201" y="1441054"/>
            <a:ext cx="7490655" cy="1229614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ひび割れ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可視化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手法</a:t>
            </a: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ひび割れのある画素を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緑色に表示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．</a:t>
            </a: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ひび割れに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膨張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の画像変換を行う．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C5917B-923B-4B2B-BC71-E803F8225350}"/>
              </a:ext>
            </a:extLst>
          </p:cNvPr>
          <p:cNvSpPr/>
          <p:nvPr/>
        </p:nvSpPr>
        <p:spPr>
          <a:xfrm>
            <a:off x="6714274" y="1441054"/>
            <a:ext cx="1833582" cy="37828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ひび割れ可視化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1EAB070-D9E7-4CD5-95F7-F721A6D11574}"/>
              </a:ext>
            </a:extLst>
          </p:cNvPr>
          <p:cNvSpPr/>
          <p:nvPr/>
        </p:nvSpPr>
        <p:spPr>
          <a:xfrm>
            <a:off x="1057201" y="2914923"/>
            <a:ext cx="2472187" cy="535743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ひび割れ可視化未適応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A6DDAB-B65A-4BFF-9C6C-504ED182EC0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1" y="3332082"/>
            <a:ext cx="4809554" cy="267197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C4AF80-DBCF-4E55-AC32-BE7EB0B03BFA}"/>
              </a:ext>
            </a:extLst>
          </p:cNvPr>
          <p:cNvSpPr/>
          <p:nvPr/>
        </p:nvSpPr>
        <p:spPr>
          <a:xfrm>
            <a:off x="6287146" y="2914923"/>
            <a:ext cx="2260710" cy="535743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ひび割れ可視化適応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432733F-AC73-4DDA-B577-409949520609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96" y="3332082"/>
            <a:ext cx="4882400" cy="267197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22BC63A-C889-4874-9F10-02A39D883AB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1" r="4"/>
          <a:stretch/>
        </p:blipFill>
        <p:spPr bwMode="auto">
          <a:xfrm>
            <a:off x="8662614" y="1441054"/>
            <a:ext cx="2525982" cy="1749118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7783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096007-A3A7-44F4-A5DB-2A6552188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8E3DA6-F2C7-44A4-8218-48BDF26EA6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DF698A97-99A7-4633-9694-52C79A45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まとめ・今後の課題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1B611C-0A06-4470-B914-8C589BBB6FAA}"/>
              </a:ext>
            </a:extLst>
          </p:cNvPr>
          <p:cNvSpPr/>
          <p:nvPr/>
        </p:nvSpPr>
        <p:spPr>
          <a:xfrm>
            <a:off x="1061602" y="1347324"/>
            <a:ext cx="10132870" cy="3022454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高解像度カメラより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撮影した画像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から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ひび割れを検出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し，</a:t>
            </a:r>
            <a:r>
              <a:rPr lang="en-US" altLang="ko-KR" sz="1600" b="1" kern="100" dirty="0">
                <a:latin typeface="+mj-ea"/>
                <a:cs typeface="Times New Roman" panose="02020603050405020304" pitchFamily="18" charset="0"/>
              </a:rPr>
              <a:t>MRHMD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より撮影された画像と</a:t>
            </a:r>
            <a:br>
              <a:rPr lang="en-US" altLang="ja-JP" sz="1600" b="1" kern="100" dirty="0">
                <a:latin typeface="+mj-ea"/>
                <a:cs typeface="Times New Roman" panose="02020603050405020304" pitchFamily="18" charset="0"/>
              </a:rPr>
            </a:b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特徴マッチングを行うことで，</a:t>
            </a:r>
            <a:r>
              <a:rPr lang="en-US" altLang="ko-KR" sz="1600" b="1" kern="100" dirty="0">
                <a:latin typeface="+mj-ea"/>
                <a:cs typeface="Times New Roman" panose="02020603050405020304" pitchFamily="18" charset="0"/>
              </a:rPr>
              <a:t>MRHMD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上に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ひび割れ画像を提示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する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システムの実装．</a:t>
            </a: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ひび割れ画像に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色付けや膨張変換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を行うことで，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微小なひび割れ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を人に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提示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した．</a:t>
            </a: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kern="100" dirty="0">
              <a:solidFill>
                <a:srgbClr val="FF0000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Semantic segmentation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手法によって検出されたひび割れ画像に対して，人が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誤検出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の領域を</a:t>
            </a:r>
            <a:br>
              <a:rPr lang="en-US" altLang="ja-JP" sz="1600" b="1" kern="100" dirty="0">
                <a:latin typeface="+mj-ea"/>
                <a:cs typeface="Times New Roman" panose="02020603050405020304" pitchFamily="18" charset="0"/>
              </a:rPr>
            </a:b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インタラクティブ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に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指定することで作られたデータをモデルの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学習データ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として利用し，</a:t>
            </a:r>
            <a:br>
              <a:rPr lang="en-US" altLang="ja-JP" sz="1600" b="1" kern="100" dirty="0">
                <a:latin typeface="+mj-ea"/>
                <a:cs typeface="Times New Roman" panose="02020603050405020304" pitchFamily="18" charset="0"/>
              </a:rPr>
            </a:b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ひび割れ検出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精度を向上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させる手法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の提案とその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性能評価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．</a:t>
            </a: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4-Class Binary Prediction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による</a:t>
            </a:r>
            <a:r>
              <a:rPr lang="ko-KR" altLang="en-US" sz="1600" b="1" kern="100" dirty="0">
                <a:latin typeface="+mj-ea"/>
                <a:cs typeface="Times New Roman" panose="02020603050405020304" pitchFamily="18" charset="0"/>
              </a:rPr>
              <a:t>再学習・再初期化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の</a:t>
            </a:r>
            <a:r>
              <a:rPr lang="ko-KR" altLang="en-US" sz="1600" b="1" kern="100" dirty="0">
                <a:latin typeface="+mj-ea"/>
                <a:cs typeface="Times New Roman" panose="02020603050405020304" pitchFamily="18" charset="0"/>
              </a:rPr>
              <a:t>手法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の</a:t>
            </a:r>
            <a:r>
              <a:rPr lang="ko-KR" altLang="en-US" sz="1600" b="1" kern="100" dirty="0">
                <a:latin typeface="+mj-ea"/>
                <a:cs typeface="Times New Roman" panose="02020603050405020304" pitchFamily="18" charset="0"/>
              </a:rPr>
              <a:t>提案．</a:t>
            </a: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Binary class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での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再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学習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によって，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初期化モデルより</a:t>
            </a:r>
            <a:r>
              <a:rPr lang="ja-JP" altLang="ko-KR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誤検出をよく除去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できる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モデルの学習が可能</a:t>
            </a:r>
            <a:r>
              <a:rPr lang="ja-JP" altLang="ko-KR" sz="1600" b="1" kern="100" dirty="0">
                <a:latin typeface="+mj-ea"/>
                <a:cs typeface="Times New Roman" panose="02020603050405020304" pitchFamily="18" charset="0"/>
              </a:rPr>
              <a:t>．</a:t>
            </a:r>
            <a:endParaRPr lang="ja-JP" altLang="en-US" sz="1600" b="1" kern="100" dirty="0"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DE5915-6693-4016-89DD-C2D4C8D509DF}"/>
              </a:ext>
            </a:extLst>
          </p:cNvPr>
          <p:cNvSpPr/>
          <p:nvPr/>
        </p:nvSpPr>
        <p:spPr>
          <a:xfrm>
            <a:off x="9934904" y="1347324"/>
            <a:ext cx="1259566" cy="391373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まとめ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BD6743-E937-4145-AB81-29E54961C7CC}"/>
              </a:ext>
            </a:extLst>
          </p:cNvPr>
          <p:cNvSpPr/>
          <p:nvPr/>
        </p:nvSpPr>
        <p:spPr>
          <a:xfrm>
            <a:off x="1061601" y="4603635"/>
            <a:ext cx="10132869" cy="156856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ja-JP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MRHMD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上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に提示された結果から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直接</a:t>
            </a:r>
            <a:r>
              <a:rPr lang="en-US" altLang="ja-JP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Ground truth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を生成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できるようにし，</a:t>
            </a:r>
            <a:br>
              <a:rPr lang="en-US" altLang="ja-JP" sz="1600" b="1" kern="100" dirty="0">
                <a:latin typeface="+mj-ea"/>
                <a:cs typeface="Times New Roman" panose="02020603050405020304" pitchFamily="18" charset="0"/>
              </a:rPr>
            </a:b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インタラクティブさを向上させる．</a:t>
            </a: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色付け，膨張などの提示法が効果的であるかを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被験者実験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などで評価．</a:t>
            </a:r>
            <a:endParaRPr lang="en-US" altLang="ja-JP" sz="1600" b="1" kern="100" dirty="0">
              <a:latin typeface="+mj-ea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様々な学習方法で</a:t>
            </a:r>
            <a:r>
              <a:rPr lang="ja-JP" altLang="en-US" sz="1600" b="1" kern="100" dirty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モデルをロバスト</a:t>
            </a:r>
            <a:r>
              <a:rPr lang="ja-JP" altLang="en-US" sz="1600" b="1" kern="100" dirty="0">
                <a:latin typeface="+mj-ea"/>
                <a:cs typeface="Times New Roman" panose="02020603050405020304" pitchFamily="18" charset="0"/>
              </a:rPr>
              <a:t>にする．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EB9999-2E54-4193-B5C5-C6F61AE17176}"/>
              </a:ext>
            </a:extLst>
          </p:cNvPr>
          <p:cNvSpPr/>
          <p:nvPr/>
        </p:nvSpPr>
        <p:spPr>
          <a:xfrm>
            <a:off x="8757138" y="4626214"/>
            <a:ext cx="2437331" cy="393861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今後の課題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999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812D74-F703-4CE7-AE0B-55899A1C7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2F7A16-3DF9-4670-8234-094B419854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5B0CCC7E-9B65-430C-A876-DD193211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システム開発</a:t>
            </a:r>
            <a:r>
              <a:rPr lang="ja-JP" altLang="en-US" sz="3000" dirty="0"/>
              <a:t>－モデル学習－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3E3E267-3F97-4485-8526-8B03A251D35C}"/>
                  </a:ext>
                </a:extLst>
              </p:cNvPr>
              <p:cNvSpPr/>
              <p:nvPr/>
            </p:nvSpPr>
            <p:spPr>
              <a:xfrm>
                <a:off x="1062790" y="1350481"/>
                <a:ext cx="4924780" cy="4402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txBody>
              <a:bodyPr wrap="square" lIns="180000" tIns="90000" rIns="180000" bIns="90000" anchor="t">
                <a:noAutofit/>
              </a:bodyPr>
              <a:lstStyle/>
              <a:p>
                <a:endParaRPr lang="en-US" altLang="ko-KR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𝑫𝑳</m:t>
                      </m:r>
                      <m:d>
                        <m:d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ko-KR" altLang="en-US" sz="14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b="1">
                              <a:latin typeface="Cambria Math" panose="02040503050406030204" pitchFamily="18" charset="0"/>
                            </a:rPr>
                            <m:t>𝟐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ko-KR" altLang="en-US" sz="1400" b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ko-KR" altLang="en-US" sz="1400" b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ko-KR" altLang="en-US" sz="1400" b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lang="ko-KR" altLang="en-US" sz="1400" b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ko-KR" altLang="en-US" sz="1400" b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sz="1400" b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b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ko-KR" altLang="en-US" sz="14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1400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ko-KR" altLang="en-US" sz="1400" b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ko-KR" sz="1400" b="1" dirty="0">
                  <a:latin typeface="+mj-ea"/>
                </a:endParaRPr>
              </a:p>
              <a:p>
                <a:endParaRPr lang="en-US" altLang="ko-KR" sz="1600" b="1" i="1" kern="100" dirty="0">
                  <a:latin typeface="+mj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l-PL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ja-JP" sz="1600" b="1" kern="100" dirty="0">
                    <a:latin typeface="+mj-ea"/>
                    <a:cs typeface="Times New Roman" panose="02020603050405020304" pitchFamily="18" charset="0"/>
                  </a:rPr>
                  <a:t>: </a:t>
                </a:r>
                <a:r>
                  <a:rPr lang="ja-JP" altLang="en-US" sz="1600" b="1" kern="100" dirty="0">
                    <a:latin typeface="+mj-ea"/>
                    <a:cs typeface="Times New Roman" panose="02020603050405020304" pitchFamily="18" charset="0"/>
                  </a:rPr>
                  <a:t>画素の</a:t>
                </a:r>
                <a:r>
                  <a:rPr lang="pl-PL" altLang="ko-KR" sz="1600" b="1" kern="100" dirty="0">
                    <a:solidFill>
                      <a:srgbClr val="FF0000"/>
                    </a:solidFill>
                    <a:latin typeface="+mj-ea"/>
                    <a:cs typeface="Times New Roman" panose="02020603050405020304" pitchFamily="18" charset="0"/>
                  </a:rPr>
                  <a:t>Ground truth</a:t>
                </a:r>
                <a:r>
                  <a:rPr lang="ja-JP" altLang="ko-KR" sz="1600" b="1" kern="100" dirty="0">
                    <a:latin typeface="+mj-ea"/>
                    <a:cs typeface="Times New Roman" panose="02020603050405020304" pitchFamily="18" charset="0"/>
                  </a:rPr>
                  <a:t>の値</a:t>
                </a:r>
                <a:endParaRPr lang="en-US" altLang="ja-JP" sz="1600" b="1" kern="100" dirty="0">
                  <a:latin typeface="+mj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ko-K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ko-KR" sz="1600" b="1" kern="100" dirty="0">
                    <a:latin typeface="+mj-ea"/>
                    <a:cs typeface="Times New Roman" panose="02020603050405020304" pitchFamily="18" charset="0"/>
                  </a:rPr>
                  <a:t>:</a:t>
                </a:r>
                <a:r>
                  <a:rPr lang="ja-JP" altLang="en-US" sz="1600" b="1" kern="100" dirty="0">
                    <a:latin typeface="+mj-ea"/>
                    <a:cs typeface="Times New Roman" panose="02020603050405020304" pitchFamily="18" charset="0"/>
                  </a:rPr>
                  <a:t> 画素の</a:t>
                </a:r>
                <a:r>
                  <a:rPr lang="pl-PL" altLang="ko-KR" sz="1600" b="1" kern="100" dirty="0">
                    <a:solidFill>
                      <a:srgbClr val="FF0000"/>
                    </a:solidFill>
                    <a:latin typeface="+mj-ea"/>
                    <a:cs typeface="Times New Roman" panose="02020603050405020304" pitchFamily="18" charset="0"/>
                  </a:rPr>
                  <a:t>Prediction</a:t>
                </a:r>
                <a:r>
                  <a:rPr lang="ja-JP" altLang="ko-KR" sz="1600" b="1" kern="100" dirty="0">
                    <a:latin typeface="+mj-ea"/>
                    <a:cs typeface="Times New Roman" panose="02020603050405020304" pitchFamily="18" charset="0"/>
                  </a:rPr>
                  <a:t>の値</a:t>
                </a:r>
                <a:endParaRPr lang="en-US" altLang="ja-JP" sz="1600" b="1" kern="100" dirty="0">
                  <a:latin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3E3E267-3F97-4485-8526-8B03A251D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90" y="1350481"/>
                <a:ext cx="4924780" cy="4402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5D7024-5200-481B-BCE4-4B5C933B61F6}"/>
              </a:ext>
            </a:extLst>
          </p:cNvPr>
          <p:cNvSpPr/>
          <p:nvPr/>
        </p:nvSpPr>
        <p:spPr>
          <a:xfrm>
            <a:off x="4615970" y="1350481"/>
            <a:ext cx="1371600" cy="372778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Dice Loss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A8716F-4CAF-489C-8AF1-07C8CA644E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8217" y="3324662"/>
            <a:ext cx="3966365" cy="242869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CFA5874-B70D-4646-8F06-F91DA0E13AAB}"/>
                  </a:ext>
                </a:extLst>
              </p:cNvPr>
              <p:cNvSpPr/>
              <p:nvPr/>
            </p:nvSpPr>
            <p:spPr>
              <a:xfrm>
                <a:off x="6204449" y="1357355"/>
                <a:ext cx="4990023" cy="4402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txBody>
              <a:bodyPr wrap="square" lIns="180000" tIns="90000" rIns="180000" bIns="90000" anchor="t">
                <a:noAutofit/>
              </a:bodyPr>
              <a:lstStyle/>
              <a:p>
                <a:endParaRPr lang="en-US" altLang="ko-KR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6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sz="1600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ko-KR" altLang="en-US" sz="16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ko-KR" altLang="en-US" sz="1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ko-KR" altLang="en-US" sz="16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ko-KR" altLang="en-US" sz="1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ko-KR" altLang="en-US" sz="16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1600" b="1" i="1">
                              <a:latin typeface="Cambria Math" panose="02040503050406030204" pitchFamily="18" charset="0"/>
                            </a:rPr>
                            <m:t>𝑭𝑷</m:t>
                          </m:r>
                          <m:r>
                            <a:rPr lang="ko-KR" altLang="en-US" sz="16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1600" b="1" i="1">
                              <a:latin typeface="Cambria Math" panose="02040503050406030204" pitchFamily="18" charset="0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en-US" altLang="ko-KR" sz="1600" b="1" dirty="0"/>
              </a:p>
              <a:p>
                <a:endParaRPr lang="en-US" altLang="ko-KR" sz="1600" b="1" dirty="0"/>
              </a:p>
              <a:p>
                <a14:m>
                  <m:oMath xmlns:m="http://schemas.openxmlformats.org/officeDocument/2006/math">
                    <m:r>
                      <a:rPr lang="pl-PL" altLang="ko-KR" sz="1600" b="1" i="1">
                        <a:latin typeface="Cambria Math" panose="02040503050406030204" pitchFamily="18" charset="0"/>
                      </a:rPr>
                      <m:t>𝑻𝑷</m:t>
                    </m:r>
                  </m:oMath>
                </a14:m>
                <a:r>
                  <a:rPr lang="en-US" altLang="ja-JP" sz="1600" b="1" dirty="0"/>
                  <a:t>: </a:t>
                </a:r>
                <a:r>
                  <a:rPr lang="pl-PL" altLang="ko-KR" sz="1600" b="1" dirty="0">
                    <a:solidFill>
                      <a:srgbClr val="FF0000"/>
                    </a:solidFill>
                  </a:rPr>
                  <a:t>True positive</a:t>
                </a:r>
                <a:r>
                  <a:rPr lang="ja-JP" altLang="ko-KR" sz="1600" b="1" dirty="0"/>
                  <a:t>の画素数</a:t>
                </a:r>
                <a:endParaRPr lang="en-US" altLang="ko-KR" sz="1600" b="1" dirty="0"/>
              </a:p>
              <a:p>
                <a14:m>
                  <m:oMath xmlns:m="http://schemas.openxmlformats.org/officeDocument/2006/math">
                    <m:r>
                      <a:rPr lang="pl-PL" altLang="ko-KR" sz="1600" b="1" i="1">
                        <a:latin typeface="Cambria Math" panose="02040503050406030204" pitchFamily="18" charset="0"/>
                      </a:rPr>
                      <m:t>𝑭𝑷</m:t>
                    </m:r>
                  </m:oMath>
                </a14:m>
                <a:r>
                  <a:rPr lang="en-US" altLang="ja-JP" sz="1600" b="1" dirty="0"/>
                  <a:t>: </a:t>
                </a:r>
                <a:r>
                  <a:rPr lang="pl-PL" altLang="ko-KR" sz="1600" b="1" dirty="0"/>
                  <a:t>False positive</a:t>
                </a:r>
                <a:r>
                  <a:rPr lang="ja-JP" altLang="ko-KR" sz="1600" b="1" dirty="0"/>
                  <a:t>の画素数</a:t>
                </a:r>
                <a:endParaRPr lang="en-US" altLang="ko-KR" sz="1600" b="1" dirty="0"/>
              </a:p>
              <a:p>
                <a14:m>
                  <m:oMath xmlns:m="http://schemas.openxmlformats.org/officeDocument/2006/math">
                    <m:r>
                      <a:rPr lang="pl-PL" altLang="ko-KR" sz="1600" b="1" i="1">
                        <a:latin typeface="Cambria Math" panose="02040503050406030204" pitchFamily="18" charset="0"/>
                      </a:rPr>
                      <m:t>𝑭𝑵</m:t>
                    </m:r>
                  </m:oMath>
                </a14:m>
                <a:r>
                  <a:rPr lang="en-US" altLang="ja-JP" sz="1600" b="1" dirty="0"/>
                  <a:t>: </a:t>
                </a:r>
                <a:r>
                  <a:rPr lang="pl-PL" altLang="ko-KR" sz="1600" b="1" dirty="0"/>
                  <a:t>False negative</a:t>
                </a:r>
                <a:r>
                  <a:rPr lang="ja-JP" altLang="ko-KR" sz="1600" b="1" dirty="0"/>
                  <a:t>の画素数</a:t>
                </a:r>
                <a:endParaRPr lang="en-US" altLang="ja-JP" sz="1600" b="1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CFA5874-B70D-4646-8F06-F91DA0E13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49" y="1357355"/>
                <a:ext cx="4990023" cy="4402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874822-1E75-417A-9578-805214CC542A}"/>
              </a:ext>
            </a:extLst>
          </p:cNvPr>
          <p:cNvSpPr/>
          <p:nvPr/>
        </p:nvSpPr>
        <p:spPr>
          <a:xfrm>
            <a:off x="9953624" y="1357355"/>
            <a:ext cx="1240848" cy="366906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F1 Score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29F3E0-6B4F-4DE7-A06B-8F16E7ADD91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5556" y="3221793"/>
            <a:ext cx="3911775" cy="2531559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FA8ACA-0E08-49E1-90FD-EE7ED50A5DC4}"/>
              </a:ext>
            </a:extLst>
          </p:cNvPr>
          <p:cNvSpPr/>
          <p:nvPr/>
        </p:nvSpPr>
        <p:spPr>
          <a:xfrm>
            <a:off x="1062790" y="5875957"/>
            <a:ext cx="10131682" cy="427979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30Epochs</a:t>
            </a:r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で精度の良い</a:t>
            </a:r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(F1</a:t>
            </a:r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≧</a:t>
            </a:r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0.95)</a:t>
            </a:r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モデルを生成できる➡初期化モデルとして用いる．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80A60E-1CC9-432A-AA2D-AE761EE54779}"/>
              </a:ext>
            </a:extLst>
          </p:cNvPr>
          <p:cNvSpPr/>
          <p:nvPr/>
        </p:nvSpPr>
        <p:spPr>
          <a:xfrm>
            <a:off x="7241346" y="102115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774</a:t>
            </a:r>
            <a:r>
              <a:rPr lang="ja-JP" altLang="en-US" dirty="0"/>
              <a:t>枚のデータセットで学習</a:t>
            </a:r>
            <a:endParaRPr lang="ko-KR" altLang="en-US" dirty="0"/>
          </a:p>
        </p:txBody>
      </p:sp>
      <p:pic>
        <p:nvPicPr>
          <p:cNvPr id="17" name="그림 16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CF8FC289-FC88-4145-8F0E-762A3FD18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401" y="511655"/>
            <a:ext cx="507039" cy="490375"/>
          </a:xfrm>
          <a:prstGeom prst="rect">
            <a:avLst/>
          </a:prstGeom>
        </p:spPr>
      </p:pic>
      <p:pic>
        <p:nvPicPr>
          <p:cNvPr id="20" name="그림 19" descr="실외, 바위, 건물, 앉아있는이(가) 표시된 사진&#10;&#10;자동 생성된 설명">
            <a:extLst>
              <a:ext uri="{FF2B5EF4-FFF2-40B4-BE49-F238E27FC236}">
                <a16:creationId xmlns:a16="http://schemas.microsoft.com/office/drawing/2014/main" id="{CB8E06B8-A9B0-4166-B9EA-E82408B92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362" y="511655"/>
            <a:ext cx="507039" cy="4903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D42253-D4B3-483C-BEAC-D6603D8EED23}"/>
              </a:ext>
            </a:extLst>
          </p:cNvPr>
          <p:cNvSpPr/>
          <p:nvPr/>
        </p:nvSpPr>
        <p:spPr>
          <a:xfrm>
            <a:off x="8393771" y="484749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1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(X. Yang et al., 2018)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882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0A8632-EE1A-4713-9AFC-BD9CE3817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5DBCDA-AEF7-4011-8F24-F3F1214656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30274260-DC00-4480-9D26-89C60A9C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r>
              <a:rPr lang="ja-JP" altLang="en-US" sz="3000" dirty="0"/>
              <a:t>－ホモグラフィテスト</a:t>
            </a:r>
            <a:r>
              <a:rPr lang="en-US" altLang="ja-JP" sz="3000" dirty="0"/>
              <a:t>―</a:t>
            </a:r>
            <a:endParaRPr lang="ko-KR" altLang="en-US" sz="3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FE5207-4736-4F96-9BA9-3A865E0C1473}"/>
              </a:ext>
            </a:extLst>
          </p:cNvPr>
          <p:cNvSpPr/>
          <p:nvPr/>
        </p:nvSpPr>
        <p:spPr>
          <a:xfrm>
            <a:off x="1056917" y="1276752"/>
            <a:ext cx="2260710" cy="535743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ホモグラフィテスト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3577E5-F168-405E-9730-0BC95C2F759F}"/>
                  </a:ext>
                </a:extLst>
              </p:cNvPr>
              <p:cNvSpPr/>
              <p:nvPr/>
            </p:nvSpPr>
            <p:spPr>
              <a:xfrm>
                <a:off x="1062782" y="1655327"/>
                <a:ext cx="5222927" cy="25649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txBody>
              <a:bodyPr wrap="square" lIns="180000" tIns="90000" rIns="180000" bIns="9000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𝑫</m:t>
                              </m:r>
                            </m:sub>
                          </m:sSub>
                        </m:e>
                      </m:d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ko-KR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sub>
                          </m:sSub>
                        </m:e>
                      </m:d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ko-KR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ko-KR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𝑫</m:t>
                              </m:r>
                            </m:sub>
                          </m:sSub>
                        </m:e>
                      </m:d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</m:oMath>
                  </m:oMathPara>
                </a14:m>
                <a:endParaRPr lang="en-US" altLang="ko-KR" sz="1600" b="1" i="1" kern="100" dirty="0"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ko-KR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ko-KR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ko-KR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1600" b="1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𝑫</m:t>
                              </m:r>
                            </m:sub>
                          </m:sSub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altLang="ko-KR" sz="16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6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𝑹</m:t>
                      </m:r>
                    </m:oMath>
                  </m:oMathPara>
                </a14:m>
                <a:endParaRPr lang="ko-KR" altLang="ko-KR" sz="1600" b="1" kern="100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ko-KR" sz="1600" b="1" i="1" kern="100" dirty="0"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ko-KR" sz="1600" b="1" i="1" kern="100" dirty="0"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16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ko-KR" sz="16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sz="16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ko-KR" sz="16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6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ko-KR" sz="16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6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en-US" altLang="ja-JP" sz="1600" b="1" kern="100" dirty="0">
                    <a:cs typeface="Times New Roman" panose="02020603050405020304" pitchFamily="18" charset="0"/>
                  </a:rPr>
                  <a:t>: 		</a:t>
                </a:r>
                <a:r>
                  <a:rPr lang="ja-JP" altLang="ko-KR" sz="1600" b="1" kern="100" dirty="0">
                    <a:cs typeface="Times New Roman" panose="02020603050405020304" pitchFamily="18" charset="0"/>
                  </a:rPr>
                  <a:t>画像の４つの頂点</a:t>
                </a:r>
                <a:endParaRPr lang="en-US" altLang="ko-KR" sz="1600" b="1" i="1" kern="100" dirty="0"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altLang="ko-KR" sz="16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ja-JP" sz="1600" b="1" kern="100" dirty="0">
                    <a:cs typeface="Times New Roman" panose="02020603050405020304" pitchFamily="18" charset="0"/>
                  </a:rPr>
                  <a:t>: 	</a:t>
                </a:r>
                <a:r>
                  <a:rPr lang="ja-JP" altLang="en-US" sz="1600" b="1" kern="100" dirty="0">
                    <a:cs typeface="Times New Roman" panose="02020603050405020304" pitchFamily="18" charset="0"/>
                  </a:rPr>
                  <a:t>各頂点の座標</a:t>
                </a:r>
                <a:endParaRPr lang="en-US" altLang="ko-KR" sz="1600" b="1" i="1" kern="100" dirty="0"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altLang="ja-JP" sz="1600" b="1" kern="100" dirty="0">
                    <a:cs typeface="Times New Roman" panose="02020603050405020304" pitchFamily="18" charset="0"/>
                  </a:rPr>
                  <a:t>: 	</a:t>
                </a:r>
                <a:r>
                  <a:rPr lang="ja-JP" altLang="ko-KR" sz="1600" b="1" kern="100" dirty="0">
                    <a:cs typeface="Times New Roman" panose="02020603050405020304" pitchFamily="18" charset="0"/>
                  </a:rPr>
                  <a:t>各頂点の内角</a:t>
                </a:r>
                <a:endParaRPr lang="en-US" altLang="ja-JP" sz="1600" b="1" kern="100" dirty="0"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ja-JP" sz="1600" b="1" kern="100" dirty="0"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ja-JP" altLang="en-US" sz="1600" b="1" kern="100" dirty="0">
                    <a:cs typeface="Times New Roman" panose="02020603050405020304" pitchFamily="18" charset="0"/>
                  </a:rPr>
                  <a:t>各頂点間の</a:t>
                </a:r>
                <a:r>
                  <a:rPr lang="ja-JP" altLang="en-US" sz="1600" b="1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位置関係</a:t>
                </a:r>
                <a:r>
                  <a:rPr lang="ja-JP" altLang="en-US" sz="1600" b="1" kern="100" dirty="0">
                    <a:cs typeface="Times New Roman" panose="02020603050405020304" pitchFamily="18" charset="0"/>
                  </a:rPr>
                  <a:t>，</a:t>
                </a:r>
                <a:r>
                  <a:rPr lang="ja-JP" altLang="en-US" sz="1600" b="1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角度</a:t>
                </a:r>
                <a:r>
                  <a:rPr lang="ja-JP" altLang="en-US" sz="1600" b="1" kern="100" dirty="0">
                    <a:cs typeface="Times New Roman" panose="02020603050405020304" pitchFamily="18" charset="0"/>
                  </a:rPr>
                  <a:t>より</a:t>
                </a:r>
                <a:r>
                  <a:rPr lang="ja-JP" altLang="en-US" sz="1600" b="1" kern="1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四角形</a:t>
                </a:r>
                <a:r>
                  <a:rPr lang="ja-JP" altLang="en-US" sz="1600" b="1" kern="100" dirty="0">
                    <a:cs typeface="Times New Roman" panose="02020603050405020304" pitchFamily="18" charset="0"/>
                  </a:rPr>
                  <a:t>を判定．</a:t>
                </a:r>
                <a:endParaRPr lang="en-US" altLang="ja-JP" sz="1600" b="1" kern="1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3577E5-F168-405E-9730-0BC95C2F7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82" y="1655327"/>
                <a:ext cx="5222927" cy="2564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A138FF-7F62-4FEA-B9A6-611828D033D1}"/>
              </a:ext>
            </a:extLst>
          </p:cNvPr>
          <p:cNvSpPr/>
          <p:nvPr/>
        </p:nvSpPr>
        <p:spPr>
          <a:xfrm>
            <a:off x="1057202" y="4410832"/>
            <a:ext cx="10131396" cy="188446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>
              <a:spcBef>
                <a:spcPts val="600"/>
              </a:spcBef>
            </a:pPr>
            <a:endParaRPr lang="en-US" altLang="ja-JP" sz="1600" b="1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3AE8F0-5F30-4CAE-911D-622284FF90FA}"/>
              </a:ext>
            </a:extLst>
          </p:cNvPr>
          <p:cNvSpPr/>
          <p:nvPr/>
        </p:nvSpPr>
        <p:spPr>
          <a:xfrm>
            <a:off x="8704384" y="4417235"/>
            <a:ext cx="2484213" cy="37828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ホモグラフィ変換の例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AEDEF3-F982-4523-A85A-696301B02D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273" y="4491010"/>
            <a:ext cx="6273616" cy="170652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87BEE2-C6F2-4660-B011-EFF0258EECFF}"/>
              </a:ext>
            </a:extLst>
          </p:cNvPr>
          <p:cNvSpPr/>
          <p:nvPr/>
        </p:nvSpPr>
        <p:spPr>
          <a:xfrm>
            <a:off x="6535613" y="1280480"/>
            <a:ext cx="3856163" cy="535743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順次的特徴点抽出アルゴリズム選択法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3991D0-EE16-4616-A0A7-6BE04D32126C}"/>
              </a:ext>
            </a:extLst>
          </p:cNvPr>
          <p:cNvSpPr/>
          <p:nvPr/>
        </p:nvSpPr>
        <p:spPr>
          <a:xfrm>
            <a:off x="6535613" y="1655327"/>
            <a:ext cx="4658850" cy="256498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endParaRPr lang="en-US" altLang="ja-JP" sz="1600" b="1" kern="100" dirty="0">
              <a:cs typeface="Times New Roman" panose="02020603050405020304" pitchFamily="18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D2523FA-6E10-4C97-836E-5EA61801AA98}"/>
              </a:ext>
            </a:extLst>
          </p:cNvPr>
          <p:cNvGrpSpPr/>
          <p:nvPr/>
        </p:nvGrpSpPr>
        <p:grpSpPr>
          <a:xfrm>
            <a:off x="6732131" y="1878038"/>
            <a:ext cx="4259948" cy="2078840"/>
            <a:chOff x="6732131" y="1878038"/>
            <a:chExt cx="4259948" cy="2078840"/>
          </a:xfrm>
        </p:grpSpPr>
        <p:sp>
          <p:nvSpPr>
            <p:cNvPr id="52" name="순서도: 수행의 시작/종료 51">
              <a:extLst>
                <a:ext uri="{FF2B5EF4-FFF2-40B4-BE49-F238E27FC236}">
                  <a16:creationId xmlns:a16="http://schemas.microsoft.com/office/drawing/2014/main" id="{C1494CC7-0EE5-496F-89C5-4965F86F7B31}"/>
                </a:ext>
              </a:extLst>
            </p:cNvPr>
            <p:cNvSpPr/>
            <p:nvPr/>
          </p:nvSpPr>
          <p:spPr>
            <a:xfrm>
              <a:off x="6732131" y="1878038"/>
              <a:ext cx="1774520" cy="366229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b="1" dirty="0">
                  <a:solidFill>
                    <a:srgbClr val="FF0000"/>
                  </a:solidFill>
                </a:rPr>
                <a:t>Fast</a:t>
              </a:r>
              <a:r>
                <a:rPr lang="en-US" altLang="ja-JP" sz="1050" b="1" dirty="0">
                  <a:solidFill>
                    <a:sysClr val="windowText" lastClr="000000"/>
                  </a:solidFill>
                </a:rPr>
                <a:t> Feature Matcher</a:t>
              </a:r>
              <a:endParaRPr lang="ko-KR" altLang="en-US" sz="105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AFE3DF6-A3BE-4FE0-B300-F2ECA43E4C22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7619391" y="2244267"/>
              <a:ext cx="0" cy="1643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A59484E-EA1F-4BB7-97DE-C2062AF80A3D}"/>
                </a:ext>
              </a:extLst>
            </p:cNvPr>
            <p:cNvCxnSpPr>
              <a:cxnSpLocks/>
              <a:stCxn id="56" idx="2"/>
              <a:endCxn id="63" idx="0"/>
            </p:cNvCxnSpPr>
            <p:nvPr/>
          </p:nvCxnSpPr>
          <p:spPr>
            <a:xfrm flipH="1">
              <a:off x="7619391" y="3395157"/>
              <a:ext cx="1" cy="1954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67A653D-72DB-4461-B543-8B9E8D6B5D01}"/>
                </a:ext>
              </a:extLst>
            </p:cNvPr>
            <p:cNvGrpSpPr/>
            <p:nvPr/>
          </p:nvGrpSpPr>
          <p:grpSpPr>
            <a:xfrm>
              <a:off x="6732132" y="2818887"/>
              <a:ext cx="2026358" cy="846601"/>
              <a:chOff x="4139708" y="4099573"/>
              <a:chExt cx="1163942" cy="587497"/>
            </a:xfrm>
          </p:grpSpPr>
          <p:sp>
            <p:nvSpPr>
              <p:cNvPr id="56" name="순서도: 판단 55">
                <a:extLst>
                  <a:ext uri="{FF2B5EF4-FFF2-40B4-BE49-F238E27FC236}">
                    <a16:creationId xmlns:a16="http://schemas.microsoft.com/office/drawing/2014/main" id="{20D1AD9C-E568-40DB-B89E-2058F98EDB46}"/>
                  </a:ext>
                </a:extLst>
              </p:cNvPr>
              <p:cNvSpPr/>
              <p:nvPr/>
            </p:nvSpPr>
            <p:spPr>
              <a:xfrm>
                <a:off x="4139708" y="4174783"/>
                <a:ext cx="1019287" cy="324691"/>
              </a:xfrm>
              <a:prstGeom prst="flowChartDecis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ko-KR" altLang="en-US" sz="10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순서도: 처리 56">
                <a:extLst>
                  <a:ext uri="{FF2B5EF4-FFF2-40B4-BE49-F238E27FC236}">
                    <a16:creationId xmlns:a16="http://schemas.microsoft.com/office/drawing/2014/main" id="{62F38203-50CC-416C-B46D-904700D898F2}"/>
                  </a:ext>
                </a:extLst>
              </p:cNvPr>
              <p:cNvSpPr/>
              <p:nvPr/>
            </p:nvSpPr>
            <p:spPr>
              <a:xfrm>
                <a:off x="5093364" y="4099573"/>
                <a:ext cx="210286" cy="26362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ysClr val="windowText" lastClr="000000"/>
                    </a:solidFill>
                  </a:rPr>
                  <a:t>N</a:t>
                </a:r>
                <a:endParaRPr lang="ko-KR" altLang="en-US" sz="8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순서도: 처리 57">
                <a:extLst>
                  <a:ext uri="{FF2B5EF4-FFF2-40B4-BE49-F238E27FC236}">
                    <a16:creationId xmlns:a16="http://schemas.microsoft.com/office/drawing/2014/main" id="{38B868C7-030D-49BD-8B82-E36D4433F74A}"/>
                  </a:ext>
                </a:extLst>
              </p:cNvPr>
              <p:cNvSpPr/>
              <p:nvPr/>
            </p:nvSpPr>
            <p:spPr>
              <a:xfrm>
                <a:off x="4612076" y="4423442"/>
                <a:ext cx="210286" cy="26362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ysClr val="windowText" lastClr="000000"/>
                    </a:solidFill>
                  </a:rPr>
                  <a:t>Y</a:t>
                </a:r>
                <a:endParaRPr lang="ko-KR" altLang="en-US" sz="8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78B0A5-B06F-499D-A9F4-3F642529E58F}"/>
                  </a:ext>
                </a:extLst>
              </p:cNvPr>
              <p:cNvSpPr/>
              <p:nvPr/>
            </p:nvSpPr>
            <p:spPr>
              <a:xfrm>
                <a:off x="4252588" y="4255627"/>
                <a:ext cx="799752" cy="176204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000" b="1" dirty="0">
                    <a:solidFill>
                      <a:sysClr val="windowText" lastClr="000000"/>
                    </a:solidFill>
                  </a:rPr>
                  <a:t>Homography Test</a:t>
                </a:r>
                <a:endParaRPr lang="ko-KR" altLang="en-US" sz="1000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0" name="순서도: 처리 59">
              <a:extLst>
                <a:ext uri="{FF2B5EF4-FFF2-40B4-BE49-F238E27FC236}">
                  <a16:creationId xmlns:a16="http://schemas.microsoft.com/office/drawing/2014/main" id="{08ADB1B0-339C-4CC7-A9ED-236D7D898214}"/>
                </a:ext>
              </a:extLst>
            </p:cNvPr>
            <p:cNvSpPr/>
            <p:nvPr/>
          </p:nvSpPr>
          <p:spPr>
            <a:xfrm>
              <a:off x="8970388" y="2978097"/>
              <a:ext cx="2021691" cy="366229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b="1" dirty="0">
                  <a:solidFill>
                    <a:srgbClr val="FF0000"/>
                  </a:solidFill>
                </a:rPr>
                <a:t>Accurate </a:t>
              </a:r>
              <a:r>
                <a:rPr lang="en-US" altLang="ja-JP" sz="1050" b="1" dirty="0">
                  <a:solidFill>
                    <a:sysClr val="windowText" lastClr="000000"/>
                  </a:solidFill>
                </a:rPr>
                <a:t>Feature Matcher</a:t>
              </a:r>
              <a:endParaRPr lang="ko-KR" altLang="en-US" sz="10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순서도: 처리 60">
              <a:extLst>
                <a:ext uri="{FF2B5EF4-FFF2-40B4-BE49-F238E27FC236}">
                  <a16:creationId xmlns:a16="http://schemas.microsoft.com/office/drawing/2014/main" id="{9DB4CFFE-D23B-469C-8509-80B325D48455}"/>
                </a:ext>
              </a:extLst>
            </p:cNvPr>
            <p:cNvSpPr/>
            <p:nvPr/>
          </p:nvSpPr>
          <p:spPr>
            <a:xfrm>
              <a:off x="6732131" y="2408657"/>
              <a:ext cx="1774520" cy="366229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b="1" dirty="0">
                  <a:solidFill>
                    <a:sysClr val="windowText" lastClr="000000"/>
                  </a:solidFill>
                </a:rPr>
                <a:t>Calculate Homography</a:t>
              </a:r>
              <a:endParaRPr lang="ko-KR" altLang="en-US" sz="105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C9D6412-0468-4DE3-8179-9721AF238D2B}"/>
                </a:ext>
              </a:extLst>
            </p:cNvPr>
            <p:cNvCxnSpPr>
              <a:cxnSpLocks/>
              <a:stCxn id="61" idx="2"/>
              <a:endCxn id="56" idx="0"/>
            </p:cNvCxnSpPr>
            <p:nvPr/>
          </p:nvCxnSpPr>
          <p:spPr>
            <a:xfrm>
              <a:off x="7619391" y="2774886"/>
              <a:ext cx="1" cy="152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수행의 시작/종료 62">
              <a:extLst>
                <a:ext uri="{FF2B5EF4-FFF2-40B4-BE49-F238E27FC236}">
                  <a16:creationId xmlns:a16="http://schemas.microsoft.com/office/drawing/2014/main" id="{0405C8A4-5D52-4CAA-8CD4-EDD7B52593B1}"/>
                </a:ext>
              </a:extLst>
            </p:cNvPr>
            <p:cNvSpPr/>
            <p:nvPr/>
          </p:nvSpPr>
          <p:spPr>
            <a:xfrm>
              <a:off x="6732131" y="3590649"/>
              <a:ext cx="1774520" cy="366229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b="1" dirty="0">
                  <a:solidFill>
                    <a:sysClr val="windowText" lastClr="000000"/>
                  </a:solidFill>
                </a:rPr>
                <a:t>Homography Matrix</a:t>
              </a:r>
              <a:endParaRPr lang="ko-KR" altLang="en-US" sz="105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AA8D4F3-E393-46E3-A6DB-5052DE557C39}"/>
                </a:ext>
              </a:extLst>
            </p:cNvPr>
            <p:cNvCxnSpPr>
              <a:cxnSpLocks/>
              <a:stCxn id="56" idx="3"/>
              <a:endCxn id="60" idx="1"/>
            </p:cNvCxnSpPr>
            <p:nvPr/>
          </p:nvCxnSpPr>
          <p:spPr>
            <a:xfrm>
              <a:off x="8506653" y="3161212"/>
              <a:ext cx="463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12EE9180-99AC-40B9-9473-DCA999E63193}"/>
                </a:ext>
              </a:extLst>
            </p:cNvPr>
            <p:cNvCxnSpPr>
              <a:cxnSpLocks/>
              <a:stCxn id="60" idx="0"/>
              <a:endCxn id="61" idx="3"/>
            </p:cNvCxnSpPr>
            <p:nvPr/>
          </p:nvCxnSpPr>
          <p:spPr>
            <a:xfrm rot="16200000" flipV="1">
              <a:off x="9050780" y="2047643"/>
              <a:ext cx="386326" cy="1474583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165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36DDF2-4538-4041-AAE5-264490A90B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A909B7-5F36-476B-88D1-7C0A09F62E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C3A6D2AB-EDC0-40B5-A8EF-916E9894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システム開発</a:t>
            </a:r>
            <a:r>
              <a:rPr lang="ja-JP" altLang="en-US" sz="3000" dirty="0"/>
              <a:t>－特徴点抽出アルゴリズム比較－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ECCA913-E662-4D36-9A82-676AD7C534EC}"/>
                  </a:ext>
                </a:extLst>
              </p:cNvPr>
              <p:cNvSpPr/>
              <p:nvPr/>
            </p:nvSpPr>
            <p:spPr>
              <a:xfrm>
                <a:off x="1061808" y="3582568"/>
                <a:ext cx="6882042" cy="26938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txBody>
              <a:bodyPr wrap="square" lIns="180000" tIns="90000" rIns="180000" bIns="90000" anchor="b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∪</m:t>
                          </m:r>
                          <m:sSup>
                            <m:sSupPr>
                              <m:ctrlPr>
                                <a:rPr lang="ko-KR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p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ko-KR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p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 [%]</m:t>
                      </m:r>
                    </m:oMath>
                  </m:oMathPara>
                </a14:m>
                <a:endParaRPr lang="en-US" altLang="ko-KR" sz="1600" b="1" dirty="0">
                  <a:latin typeface="+mj-ea"/>
                </a:endParaRPr>
              </a:p>
              <a:p>
                <a:endParaRPr lang="en-US" altLang="ko-KR" sz="1600" b="1" dirty="0">
                  <a:latin typeface="+mj-ea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16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en-US" altLang="ja-JP" sz="1600" b="1" kern="100" dirty="0">
                    <a:latin typeface="+mj-ea"/>
                    <a:cs typeface="Times New Roman" panose="02020603050405020304" pitchFamily="18" charset="0"/>
                  </a:rPr>
                  <a:t>: </a:t>
                </a:r>
                <a:r>
                  <a:rPr lang="en-US" altLang="ko-KR" sz="1600" b="1" kern="100" dirty="0">
                    <a:latin typeface="+mj-ea"/>
                    <a:cs typeface="Times New Roman" panose="02020603050405020304" pitchFamily="18" charset="0"/>
                  </a:rPr>
                  <a:t>Ground truth</a:t>
                </a:r>
                <a:r>
                  <a:rPr lang="ja-JP" altLang="ko-KR" sz="1600" b="1" kern="100" dirty="0">
                    <a:latin typeface="+mj-ea"/>
                    <a:cs typeface="Times New Roman" panose="02020603050405020304" pitchFamily="18" charset="0"/>
                  </a:rPr>
                  <a:t>変換を適用した</a:t>
                </a:r>
                <a:r>
                  <a:rPr lang="en-US" altLang="ko-KR" sz="1600" b="1" kern="100" dirty="0">
                    <a:latin typeface="+mj-ea"/>
                    <a:cs typeface="Times New Roman" panose="02020603050405020304" pitchFamily="18" charset="0"/>
                  </a:rPr>
                  <a:t>Binary mask</a:t>
                </a:r>
                <a:r>
                  <a:rPr lang="ja-JP" altLang="ko-KR" sz="1600" b="1" kern="100" dirty="0">
                    <a:latin typeface="+mj-ea"/>
                    <a:cs typeface="Times New Roman" panose="02020603050405020304" pitchFamily="18" charset="0"/>
                  </a:rPr>
                  <a:t>の画素数</a:t>
                </a:r>
                <a:endParaRPr lang="en-US" altLang="ja-JP" sz="1600" b="1" kern="100" dirty="0">
                  <a:latin typeface="+mj-ea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p>
                        <m:r>
                          <a:rPr lang="en-US" altLang="ko-KR" sz="1600" b="1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ja-JP" sz="1600" b="1" kern="100" dirty="0">
                    <a:latin typeface="+mj-ea"/>
                    <a:cs typeface="Times New Roman" panose="02020603050405020304" pitchFamily="18" charset="0"/>
                  </a:rPr>
                  <a:t>: </a:t>
                </a:r>
                <a:r>
                  <a:rPr lang="ja-JP" altLang="ko-KR" sz="1600" b="1" kern="100" dirty="0">
                    <a:latin typeface="+mj-ea"/>
                    <a:cs typeface="Times New Roman" panose="02020603050405020304" pitchFamily="18" charset="0"/>
                  </a:rPr>
                  <a:t>推定</a:t>
                </a:r>
                <a:r>
                  <a:rPr lang="ja-JP" altLang="en-US" sz="1600" b="1" kern="100" dirty="0">
                    <a:latin typeface="+mj-ea"/>
                    <a:cs typeface="Times New Roman" panose="02020603050405020304" pitchFamily="18" charset="0"/>
                  </a:rPr>
                  <a:t>された</a:t>
                </a:r>
                <a:r>
                  <a:rPr lang="ja-JP" altLang="ko-KR" sz="1600" b="1" kern="100" dirty="0">
                    <a:latin typeface="+mj-ea"/>
                    <a:cs typeface="Times New Roman" panose="02020603050405020304" pitchFamily="18" charset="0"/>
                  </a:rPr>
                  <a:t>変換を適用した</a:t>
                </a:r>
                <a:r>
                  <a:rPr lang="en-US" altLang="ko-KR" sz="1600" b="1" kern="100" dirty="0">
                    <a:latin typeface="+mj-ea"/>
                    <a:cs typeface="Times New Roman" panose="02020603050405020304" pitchFamily="18" charset="0"/>
                  </a:rPr>
                  <a:t>Binary mask</a:t>
                </a:r>
                <a:r>
                  <a:rPr lang="ja-JP" altLang="ko-KR" sz="1600" b="1" kern="100" dirty="0">
                    <a:latin typeface="+mj-ea"/>
                    <a:cs typeface="Times New Roman" panose="02020603050405020304" pitchFamily="18" charset="0"/>
                  </a:rPr>
                  <a:t>の画素数</a:t>
                </a:r>
                <a:endParaRPr lang="en-US" altLang="ja-JP" sz="1600" b="1" kern="100" dirty="0">
                  <a:latin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ECCA913-E662-4D36-9A82-676AD7C53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08" y="3582568"/>
                <a:ext cx="6882042" cy="2693864"/>
              </a:xfrm>
              <a:prstGeom prst="rect">
                <a:avLst/>
              </a:prstGeom>
              <a:blipFill>
                <a:blip r:embed="rId2"/>
                <a:stretch>
                  <a:fillRect b="-447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737D3A3-D657-4222-B6E3-44EA51721472}"/>
              </a:ext>
            </a:extLst>
          </p:cNvPr>
          <p:cNvSpPr/>
          <p:nvPr/>
        </p:nvSpPr>
        <p:spPr>
          <a:xfrm>
            <a:off x="6229059" y="3593215"/>
            <a:ext cx="1714791" cy="389003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Overlap</a:t>
            </a:r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error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852650A0-B0E8-4205-B191-6EA3BA4AB5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6868" y="3677411"/>
            <a:ext cx="4336693" cy="1150133"/>
          </a:xfrm>
          <a:prstGeom prst="rect">
            <a:avLst/>
          </a:prstGeom>
          <a:noFill/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1F820027-2F3A-460C-8074-AB130131CE84}"/>
              </a:ext>
            </a:extLst>
          </p:cNvPr>
          <p:cNvSpPr/>
          <p:nvPr/>
        </p:nvSpPr>
        <p:spPr>
          <a:xfrm>
            <a:off x="8128650" y="3590039"/>
            <a:ext cx="1256088" cy="492767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実験環境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DF64F47D-0216-451B-A4D8-60E522EB1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44" y="3982218"/>
            <a:ext cx="3059367" cy="229452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452E88-8297-4572-8822-16A0298F6433}"/>
              </a:ext>
            </a:extLst>
          </p:cNvPr>
          <p:cNvSpPr/>
          <p:nvPr/>
        </p:nvSpPr>
        <p:spPr>
          <a:xfrm>
            <a:off x="1061808" y="1413517"/>
            <a:ext cx="10142704" cy="2015484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AKAZE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BRISK: SLOW (thresh=20), FAST (thresh=40)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ORB: SLOW (max=30000), FAST (max=10000)</a:t>
            </a:r>
          </a:p>
          <a:p>
            <a:pPr lvl="0"/>
            <a:endParaRPr lang="en-US" altLang="ja-JP" sz="1600" b="1" dirty="0">
              <a:latin typeface="+mj-ea"/>
              <a:ea typeface="+mj-ea"/>
              <a:cs typeface="Calibri" panose="020F0502020204030204" pitchFamily="34" charset="0"/>
              <a:sym typeface="MS P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Match fails: </a:t>
            </a:r>
            <a:r>
              <a:rPr lang="ja-JP" altLang="en-US" sz="1600" b="1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ホモグラフィテスト</a:t>
            </a:r>
            <a:r>
              <a:rPr lang="ja-JP" altLang="en-US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に</a:t>
            </a:r>
            <a:r>
              <a:rPr lang="ja-JP" altLang="en-US" sz="1600" b="1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失敗した</a:t>
            </a:r>
            <a:r>
              <a:rPr lang="ja-JP" altLang="en-US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イメージセットの</a:t>
            </a:r>
            <a:r>
              <a:rPr lang="ja-JP" altLang="en-US" sz="1600" b="1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数</a:t>
            </a:r>
            <a:r>
              <a:rPr lang="ja-JP" altLang="en-US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 </a:t>
            </a:r>
            <a:r>
              <a:rPr lang="en-US" altLang="ko-KR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[n]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Computing time: </a:t>
            </a:r>
            <a:r>
              <a:rPr lang="ja-JP" altLang="en-US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ホモグラフィ推定まで</a:t>
            </a:r>
            <a:r>
              <a:rPr lang="ja-JP" altLang="en-US" sz="1600" b="1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かかる時間 </a:t>
            </a:r>
            <a:r>
              <a:rPr lang="en-US" altLang="ko-KR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[sec]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Overlap error: </a:t>
            </a:r>
            <a:r>
              <a:rPr lang="ja-JP" altLang="en-US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ホモグラフィ</a:t>
            </a:r>
            <a:r>
              <a:rPr lang="ja-JP" altLang="en-US" sz="1600" b="1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変換の誤差率 </a:t>
            </a:r>
            <a:r>
              <a:rPr lang="en-US" altLang="ko-KR" sz="1600" b="1" dirty="0">
                <a:latin typeface="+mj-ea"/>
                <a:ea typeface="+mj-ea"/>
                <a:cs typeface="Calibri" panose="020F0502020204030204" pitchFamily="34" charset="0"/>
                <a:sym typeface="MS PGothic"/>
              </a:rPr>
              <a:t>[%]</a:t>
            </a:r>
            <a:endParaRPr lang="ko-KR" altLang="ko-KR" sz="1600" b="1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9E45E64-263C-4B55-BF99-A8EDF4B58ABC}"/>
              </a:ext>
            </a:extLst>
          </p:cNvPr>
          <p:cNvSpPr/>
          <p:nvPr/>
        </p:nvSpPr>
        <p:spPr>
          <a:xfrm>
            <a:off x="7710854" y="1413516"/>
            <a:ext cx="3493657" cy="397699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特徴点抽出アルゴリズム比較実験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6302FA-8565-4AF9-AEF3-D5B41DE6D33A}"/>
              </a:ext>
            </a:extLst>
          </p:cNvPr>
          <p:cNvGrpSpPr/>
          <p:nvPr/>
        </p:nvGrpSpPr>
        <p:grpSpPr>
          <a:xfrm>
            <a:off x="8171640" y="1964690"/>
            <a:ext cx="2862374" cy="1305521"/>
            <a:chOff x="8171640" y="1964690"/>
            <a:chExt cx="2862374" cy="1305521"/>
          </a:xfrm>
        </p:grpSpPr>
        <p:pic>
          <p:nvPicPr>
            <p:cNvPr id="93" name="그림 92" descr="실루엣이(가) 표시된 사진&#10;&#10;자동 생성된 설명">
              <a:extLst>
                <a:ext uri="{FF2B5EF4-FFF2-40B4-BE49-F238E27FC236}">
                  <a16:creationId xmlns:a16="http://schemas.microsoft.com/office/drawing/2014/main" id="{69A16B66-0B71-423B-AB3D-61DF23386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06" r="32987"/>
            <a:stretch/>
          </p:blipFill>
          <p:spPr>
            <a:xfrm flipH="1">
              <a:off x="8995958" y="2152058"/>
              <a:ext cx="451657" cy="986637"/>
            </a:xfrm>
            <a:prstGeom prst="rect">
              <a:avLst/>
            </a:prstGeom>
          </p:spPr>
        </p:pic>
        <p:pic>
          <p:nvPicPr>
            <p:cNvPr id="97" name="그림 96" descr="가구이(가) 표시된 사진&#10;&#10;자동 생성된 설명">
              <a:extLst>
                <a:ext uri="{FF2B5EF4-FFF2-40B4-BE49-F238E27FC236}">
                  <a16:creationId xmlns:a16="http://schemas.microsoft.com/office/drawing/2014/main" id="{AF4A882E-3A6D-4F6B-A9A2-F207EB7CB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640" y="2117112"/>
              <a:ext cx="590481" cy="1010876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8AADDB0-7828-4B65-A24D-23105B06267A}"/>
                </a:ext>
              </a:extLst>
            </p:cNvPr>
            <p:cNvGrpSpPr/>
            <p:nvPr/>
          </p:nvGrpSpPr>
          <p:grpSpPr>
            <a:xfrm>
              <a:off x="10216285" y="1964690"/>
              <a:ext cx="817729" cy="1288354"/>
              <a:chOff x="9807929" y="2071635"/>
              <a:chExt cx="1223592" cy="1927801"/>
            </a:xfrm>
            <a:solidFill>
              <a:schemeClr val="tx1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1835820-381B-4D63-AFBC-58EBDE776753}"/>
                  </a:ext>
                </a:extLst>
              </p:cNvPr>
              <p:cNvSpPr/>
              <p:nvPr/>
            </p:nvSpPr>
            <p:spPr>
              <a:xfrm>
                <a:off x="9807935" y="2071635"/>
                <a:ext cx="590482" cy="49142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7850380-EA7D-4533-8183-9F51F6F4BD25}"/>
                  </a:ext>
                </a:extLst>
              </p:cNvPr>
              <p:cNvSpPr/>
              <p:nvPr/>
            </p:nvSpPr>
            <p:spPr>
              <a:xfrm>
                <a:off x="10142637" y="2252320"/>
                <a:ext cx="590481" cy="491418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2BE6290-DA4F-4177-A6AA-EC8850D7ADB1}"/>
                  </a:ext>
                </a:extLst>
              </p:cNvPr>
              <p:cNvSpPr/>
              <p:nvPr/>
            </p:nvSpPr>
            <p:spPr>
              <a:xfrm>
                <a:off x="10437876" y="2442560"/>
                <a:ext cx="590481" cy="49141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3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3897C9C-496E-4AED-8FE1-47B4592BE456}"/>
                  </a:ext>
                </a:extLst>
              </p:cNvPr>
              <p:cNvSpPr/>
              <p:nvPr/>
            </p:nvSpPr>
            <p:spPr>
              <a:xfrm>
                <a:off x="9807929" y="2614481"/>
                <a:ext cx="590481" cy="49142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FD447234-B1E9-4499-A03D-A3003566546F}"/>
                  </a:ext>
                </a:extLst>
              </p:cNvPr>
              <p:cNvSpPr/>
              <p:nvPr/>
            </p:nvSpPr>
            <p:spPr>
              <a:xfrm>
                <a:off x="10129481" y="2782010"/>
                <a:ext cx="590481" cy="49142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E3BF57A-A473-4FA7-9F5A-B1CD46ECEC91}"/>
                  </a:ext>
                </a:extLst>
              </p:cNvPr>
              <p:cNvSpPr/>
              <p:nvPr/>
            </p:nvSpPr>
            <p:spPr>
              <a:xfrm>
                <a:off x="10437876" y="2972250"/>
                <a:ext cx="590481" cy="4914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6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AC1E1390-1292-4BBF-82BE-A6E0DE58B7DE}"/>
                  </a:ext>
                </a:extLst>
              </p:cNvPr>
              <p:cNvSpPr/>
              <p:nvPr/>
            </p:nvSpPr>
            <p:spPr>
              <a:xfrm>
                <a:off x="9811098" y="3150247"/>
                <a:ext cx="590482" cy="49142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7</a:t>
                </a:r>
                <a:endParaRPr lang="ko-KR" altLang="en-US" dirty="0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A486D2E-5B48-4BB2-9782-CBDF1B553F0B}"/>
                  </a:ext>
                </a:extLst>
              </p:cNvPr>
              <p:cNvSpPr/>
              <p:nvPr/>
            </p:nvSpPr>
            <p:spPr>
              <a:xfrm>
                <a:off x="10132643" y="3330932"/>
                <a:ext cx="590482" cy="491420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8</a:t>
                </a:r>
                <a:endParaRPr lang="ko-KR" altLang="en-US" dirty="0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42FF630-CEAA-4AF9-B3CC-833356D03F37}"/>
                  </a:ext>
                </a:extLst>
              </p:cNvPr>
              <p:cNvSpPr/>
              <p:nvPr/>
            </p:nvSpPr>
            <p:spPr>
              <a:xfrm>
                <a:off x="10441040" y="3508016"/>
                <a:ext cx="590481" cy="4914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9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화살표: 왼쪽/오른쪽 8">
              <a:extLst>
                <a:ext uri="{FF2B5EF4-FFF2-40B4-BE49-F238E27FC236}">
                  <a16:creationId xmlns:a16="http://schemas.microsoft.com/office/drawing/2014/main" id="{C28338F2-A1B8-4D67-99DC-97CE5F68B166}"/>
                </a:ext>
              </a:extLst>
            </p:cNvPr>
            <p:cNvSpPr/>
            <p:nvPr/>
          </p:nvSpPr>
          <p:spPr>
            <a:xfrm rot="10800000">
              <a:off x="9384176" y="2990351"/>
              <a:ext cx="909167" cy="95228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화살표: 왼쪽/오른쪽 113">
              <a:extLst>
                <a:ext uri="{FF2B5EF4-FFF2-40B4-BE49-F238E27FC236}">
                  <a16:creationId xmlns:a16="http://schemas.microsoft.com/office/drawing/2014/main" id="{54A5A533-2243-4E42-AEBF-4C9A81E1AE13}"/>
                </a:ext>
              </a:extLst>
            </p:cNvPr>
            <p:cNvSpPr/>
            <p:nvPr/>
          </p:nvSpPr>
          <p:spPr>
            <a:xfrm rot="10800000">
              <a:off x="8396654" y="3174984"/>
              <a:ext cx="2214251" cy="95227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B1A683-99E5-4349-AC1E-0F8C16308C88}"/>
                </a:ext>
              </a:extLst>
            </p:cNvPr>
            <p:cNvSpPr/>
            <p:nvPr/>
          </p:nvSpPr>
          <p:spPr>
            <a:xfrm>
              <a:off x="9376537" y="2696178"/>
              <a:ext cx="9108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b="1" dirty="0">
                  <a:latin typeface="+mj-ea"/>
                  <a:cs typeface="Calibri" panose="020F0502020204030204" pitchFamily="34" charset="0"/>
                  <a:sym typeface="MS PGothic"/>
                </a:rPr>
                <a:t>1m, 2m</a:t>
              </a:r>
              <a:endParaRPr lang="ko-KR" altLang="en-US" sz="1600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9F418BC-54C3-4DD2-ADCA-3C74B3A18FF2}"/>
                </a:ext>
              </a:extLst>
            </p:cNvPr>
            <p:cNvSpPr/>
            <p:nvPr/>
          </p:nvSpPr>
          <p:spPr>
            <a:xfrm>
              <a:off x="8624102" y="2892538"/>
              <a:ext cx="4892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latin typeface="+mj-ea"/>
                  <a:cs typeface="Calibri" panose="020F0502020204030204" pitchFamily="34" charset="0"/>
                  <a:sym typeface="MS PGothic"/>
                </a:rPr>
                <a:t>5m</a:t>
              </a:r>
              <a:endParaRPr lang="ko-KR" altLang="en-US" sz="16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2310460-45E3-439B-A9C7-83FE454779CD}"/>
                </a:ext>
              </a:extLst>
            </p:cNvPr>
            <p:cNvSpPr/>
            <p:nvPr/>
          </p:nvSpPr>
          <p:spPr>
            <a:xfrm>
              <a:off x="9230796" y="2523532"/>
              <a:ext cx="11464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200" b="1" dirty="0">
                  <a:latin typeface="+mj-ea"/>
                  <a:cs typeface="Calibri" panose="020F0502020204030204" pitchFamily="34" charset="0"/>
                  <a:sym typeface="MS PGothic"/>
                </a:rPr>
                <a:t>×3 Variation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127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D60FFD-4C19-4532-A969-90D78EEE9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56499C-8CF0-4590-9C89-E3A3BFE97C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9692BE32-9AB2-4DE7-B588-5FA2B0CC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システム開発</a:t>
            </a:r>
            <a:r>
              <a:rPr lang="ja-JP" altLang="en-US" sz="3000" dirty="0"/>
              <a:t>－特徴点抽出アルゴリズム比較－</a:t>
            </a:r>
            <a:endParaRPr lang="ko-KR" altLang="en-US" sz="3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C170CA-D554-41E4-9AD3-E067C8C58BA5}"/>
              </a:ext>
            </a:extLst>
          </p:cNvPr>
          <p:cNvSpPr/>
          <p:nvPr/>
        </p:nvSpPr>
        <p:spPr>
          <a:xfrm>
            <a:off x="1052349" y="4270504"/>
            <a:ext cx="10165233" cy="188446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 marL="285750" indent="-285750"/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Success: 			BRISK_SLOW = ORB_FAST &gt; </a:t>
            </a:r>
            <a:r>
              <a:rPr lang="en-US" altLang="ko-KR" sz="1600" b="1" dirty="0">
                <a:solidFill>
                  <a:srgbClr val="0070C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&gt; </a:t>
            </a:r>
            <a:r>
              <a:rPr lang="en-US" altLang="ko-KR" sz="1600" b="1" dirty="0">
                <a:solidFill>
                  <a:srgbClr val="00B05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AKAZE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&gt;&gt; BRISK_FAST</a:t>
            </a:r>
          </a:p>
          <a:p>
            <a:pPr marL="285750" indent="-285750"/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Computing efficiency: 	</a:t>
            </a:r>
            <a:r>
              <a:rPr lang="en-US" altLang="ko-KR" sz="1600" b="1" dirty="0">
                <a:solidFill>
                  <a:srgbClr val="00B05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AKAZE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&gt; BRISK_FAST &gt; ORB_FAST &gt;&gt; </a:t>
            </a:r>
            <a:r>
              <a:rPr lang="en-US" altLang="ko-KR" sz="1600" b="1" dirty="0">
                <a:solidFill>
                  <a:srgbClr val="0070C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&gt;&gt; BRISK_SLOW</a:t>
            </a:r>
          </a:p>
          <a:p>
            <a:pPr marL="285750" indent="-285750"/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Accuracy (Success only): 	</a:t>
            </a:r>
            <a:r>
              <a:rPr lang="en-US" altLang="ko-KR" sz="1600" b="1" dirty="0">
                <a:solidFill>
                  <a:srgbClr val="0070C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ORB_SLOW 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&gt; </a:t>
            </a:r>
            <a:r>
              <a:rPr lang="en-US" altLang="ko-KR" sz="1600" b="1" dirty="0">
                <a:solidFill>
                  <a:srgbClr val="00B05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AKAZE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</a:t>
            </a:r>
            <a:r>
              <a:rPr lang="ja-JP" altLang="en-US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≒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BRISK_FAST </a:t>
            </a:r>
            <a:r>
              <a:rPr lang="ja-JP" altLang="en-US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≒</a:t>
            </a:r>
            <a:r>
              <a:rPr lang="en-US" altLang="ko-KR" sz="1600" b="1" dirty="0"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MS PGothic"/>
              </a:rPr>
              <a:t> BRISK_SLOW &gt; ORB_FAST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6794DC-FAD2-4967-812D-435F65294DCE}"/>
              </a:ext>
            </a:extLst>
          </p:cNvPr>
          <p:cNvSpPr/>
          <p:nvPr/>
        </p:nvSpPr>
        <p:spPr>
          <a:xfrm>
            <a:off x="9172984" y="4276907"/>
            <a:ext cx="2044597" cy="37828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アルゴリズム選択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5D6760-42FF-44C5-8736-4ADE81D99D27}"/>
              </a:ext>
            </a:extLst>
          </p:cNvPr>
          <p:cNvSpPr/>
          <p:nvPr/>
        </p:nvSpPr>
        <p:spPr>
          <a:xfrm>
            <a:off x="4474765" y="1462955"/>
            <a:ext cx="2017475" cy="535743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Computing time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9BFA87-3E0C-4AE1-8CEF-8AABE0B8B7F8}"/>
              </a:ext>
            </a:extLst>
          </p:cNvPr>
          <p:cNvSpPr/>
          <p:nvPr/>
        </p:nvSpPr>
        <p:spPr>
          <a:xfrm>
            <a:off x="4474765" y="1854766"/>
            <a:ext cx="3320401" cy="232468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b">
            <a:noAutofit/>
          </a:bodyPr>
          <a:lstStyle/>
          <a:p>
            <a:endParaRPr lang="en-US" altLang="ja-JP" sz="1600" b="1" kern="100" dirty="0">
              <a:cs typeface="Times New Roman" panose="02020603050405020304" pitchFamily="18" charset="0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3E0D1C22-BFF5-4455-B9CF-184E0F49D7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577160"/>
              </p:ext>
            </p:extLst>
          </p:nvPr>
        </p:nvGraphicFramePr>
        <p:xfrm>
          <a:off x="4392755" y="2088290"/>
          <a:ext cx="3453418" cy="1884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C18302-F427-4219-8E2A-5EB2D0109B5B}"/>
              </a:ext>
            </a:extLst>
          </p:cNvPr>
          <p:cNvSpPr/>
          <p:nvPr/>
        </p:nvSpPr>
        <p:spPr>
          <a:xfrm>
            <a:off x="1052350" y="1458028"/>
            <a:ext cx="1544546" cy="535743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Match fails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982517-11C5-43AA-A454-42FBFD660E9A}"/>
              </a:ext>
            </a:extLst>
          </p:cNvPr>
          <p:cNvSpPr/>
          <p:nvPr/>
        </p:nvSpPr>
        <p:spPr>
          <a:xfrm>
            <a:off x="1052350" y="1849839"/>
            <a:ext cx="3320401" cy="232468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b">
            <a:noAutofit/>
          </a:bodyPr>
          <a:lstStyle/>
          <a:p>
            <a:endParaRPr lang="en-US" altLang="ja-JP" sz="1600" b="1" kern="100" dirty="0">
              <a:cs typeface="Times New Roman" panose="02020603050405020304" pitchFamily="18" charset="0"/>
            </a:endParaRPr>
          </a:p>
        </p:txBody>
      </p: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A6F63499-17F4-4FF2-9164-2227E6635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660112"/>
              </p:ext>
            </p:extLst>
          </p:nvPr>
        </p:nvGraphicFramePr>
        <p:xfrm>
          <a:off x="1052349" y="2112421"/>
          <a:ext cx="3320401" cy="1836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55E1C-76F3-4EE8-9AC9-A6FC4595F503}"/>
              </a:ext>
            </a:extLst>
          </p:cNvPr>
          <p:cNvSpPr/>
          <p:nvPr/>
        </p:nvSpPr>
        <p:spPr>
          <a:xfrm>
            <a:off x="7897180" y="1454163"/>
            <a:ext cx="1719565" cy="535743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Overlap error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E52D29-0E1E-4750-8D84-68A7BF3B8F41}"/>
              </a:ext>
            </a:extLst>
          </p:cNvPr>
          <p:cNvSpPr/>
          <p:nvPr/>
        </p:nvSpPr>
        <p:spPr>
          <a:xfrm>
            <a:off x="7897180" y="1845974"/>
            <a:ext cx="3320401" cy="232468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b">
            <a:noAutofit/>
          </a:bodyPr>
          <a:lstStyle/>
          <a:p>
            <a:endParaRPr lang="en-US" altLang="ja-JP" sz="1600" b="1" kern="100" dirty="0">
              <a:cs typeface="Times New Roman" panose="02020603050405020304" pitchFamily="18" charset="0"/>
            </a:endParaRPr>
          </a:p>
        </p:txBody>
      </p: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11E947E0-C19A-47F4-B3BE-523DD2EF34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734303"/>
              </p:ext>
            </p:extLst>
          </p:nvPr>
        </p:nvGraphicFramePr>
        <p:xfrm>
          <a:off x="7838776" y="1989906"/>
          <a:ext cx="3437207" cy="215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7459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096007-A3A7-44F4-A5DB-2A6552188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8E3DA6-F2C7-44A4-8218-48BDF26EA6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DF698A97-99A7-4633-9694-52C79A45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51B611C-0A06-4470-B914-8C589BBB6FAA}"/>
              </a:ext>
            </a:extLst>
          </p:cNvPr>
          <p:cNvSpPr/>
          <p:nvPr/>
        </p:nvSpPr>
        <p:spPr>
          <a:xfrm>
            <a:off x="1061593" y="1383032"/>
            <a:ext cx="10132870" cy="1722599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46800" rIns="180000" bIns="46800" anchor="ctr" anchorCtr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+mn-ea"/>
              </a:rPr>
              <a:t>2033</a:t>
            </a:r>
            <a:r>
              <a:rPr lang="ja-JP" altLang="en-US" sz="1600" b="1" dirty="0">
                <a:latin typeface="+mn-ea"/>
              </a:rPr>
              <a:t>年で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過半数</a:t>
            </a:r>
            <a:r>
              <a:rPr lang="ja-JP" altLang="en-US" sz="1600" b="1" dirty="0">
                <a:latin typeface="+mn-ea"/>
              </a:rPr>
              <a:t>のコンクリート構造物</a:t>
            </a:r>
            <a:r>
              <a:rPr lang="en-US" altLang="ja-JP" sz="1600" b="1" dirty="0">
                <a:latin typeface="+mn-ea"/>
              </a:rPr>
              <a:t>(</a:t>
            </a:r>
            <a:r>
              <a:rPr lang="ja-JP" altLang="en-US" sz="1600" b="1" dirty="0">
                <a:latin typeface="+mn-ea"/>
              </a:rPr>
              <a:t>約</a:t>
            </a:r>
            <a:r>
              <a:rPr lang="en-US" altLang="ja-JP" sz="1600" b="1" dirty="0">
                <a:latin typeface="+mn-ea"/>
              </a:rPr>
              <a:t>20</a:t>
            </a:r>
            <a:r>
              <a:rPr lang="ja-JP" altLang="en-US" sz="1600" b="1" dirty="0">
                <a:latin typeface="+mn-ea"/>
              </a:rPr>
              <a:t>万施設</a:t>
            </a:r>
            <a:r>
              <a:rPr lang="en-US" altLang="ja-JP" sz="1600" b="1" dirty="0">
                <a:latin typeface="+mn-ea"/>
              </a:rPr>
              <a:t>)</a:t>
            </a:r>
            <a:r>
              <a:rPr lang="ja-JP" altLang="en-US" sz="1600" b="1" dirty="0">
                <a:latin typeface="+mn-ea"/>
              </a:rPr>
              <a:t>が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築</a:t>
            </a:r>
            <a:r>
              <a:rPr lang="en-US" altLang="ja-JP" sz="1600" b="1" dirty="0">
                <a:solidFill>
                  <a:srgbClr val="FF0000"/>
                </a:solidFill>
                <a:latin typeface="+mn-ea"/>
              </a:rPr>
              <a:t>50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年を経過</a:t>
            </a:r>
            <a:r>
              <a:rPr lang="en-US" altLang="ja-JP" sz="1600" b="1" dirty="0">
                <a:latin typeface="+mn-ea"/>
              </a:rPr>
              <a:t>(</a:t>
            </a:r>
            <a:r>
              <a:rPr lang="ja-JP" altLang="en-US" sz="1600" b="1" dirty="0">
                <a:latin typeface="+mn-ea"/>
              </a:rPr>
              <a:t>国土交通省</a:t>
            </a:r>
            <a:r>
              <a:rPr lang="en-US" altLang="ja-JP" sz="1600" b="1" dirty="0">
                <a:latin typeface="+mn-ea"/>
              </a:rPr>
              <a:t>, 2017)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1600" b="1" dirty="0">
                <a:latin typeface="+mn-ea"/>
              </a:rPr>
              <a:t>コンクリート構造物の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老巧化</a:t>
            </a:r>
            <a:r>
              <a:rPr lang="ja-JP" altLang="en-US" sz="1600" b="1" dirty="0">
                <a:latin typeface="+mn-ea"/>
              </a:rPr>
              <a:t>で発生する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ひび割れ</a:t>
            </a:r>
            <a:r>
              <a:rPr lang="ja-JP" altLang="en-US" sz="1600" b="1" dirty="0">
                <a:latin typeface="+mn-ea"/>
              </a:rPr>
              <a:t>は崩落の原因の一つ．</a:t>
            </a:r>
            <a:endParaRPr lang="en-US" altLang="ja-JP" sz="1600" b="1" dirty="0">
              <a:latin typeface="+mn-ea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+mn-ea"/>
              </a:rPr>
              <a:t>0.2mm</a:t>
            </a:r>
            <a:r>
              <a:rPr lang="ja-JP" altLang="en-US" sz="1600" b="1" dirty="0">
                <a:latin typeface="+mn-ea"/>
              </a:rPr>
              <a:t>前後の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微小なひび割れ幅</a:t>
            </a:r>
            <a:r>
              <a:rPr lang="ja-JP" altLang="en-US" sz="1600" b="1" dirty="0">
                <a:latin typeface="+mn-ea"/>
              </a:rPr>
              <a:t>でもコンクリートや鋼材の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耐久性が低下</a:t>
            </a:r>
            <a:r>
              <a:rPr lang="en-US" altLang="ja-JP" sz="1600" b="1" dirty="0">
                <a:latin typeface="+mn-ea"/>
              </a:rPr>
              <a:t>(</a:t>
            </a:r>
            <a:r>
              <a:rPr lang="ja-JP" altLang="en-US" sz="1600" b="1" dirty="0">
                <a:latin typeface="+mn-ea"/>
              </a:rPr>
              <a:t>国土交通省</a:t>
            </a:r>
            <a:r>
              <a:rPr lang="en-US" altLang="ja-JP" sz="1600" b="1" dirty="0">
                <a:latin typeface="+mn-ea"/>
              </a:rPr>
              <a:t>, 2011)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1600" b="1" dirty="0">
                <a:latin typeface="+mn-ea"/>
              </a:rPr>
              <a:t>少子高齢化社会の影響で作業を行う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検査員が不足</a:t>
            </a:r>
            <a:endParaRPr lang="en-US" altLang="ja-JP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DE5915-6693-4016-89DD-C2D4C8D509DF}"/>
              </a:ext>
            </a:extLst>
          </p:cNvPr>
          <p:cNvSpPr/>
          <p:nvPr/>
        </p:nvSpPr>
        <p:spPr>
          <a:xfrm>
            <a:off x="9750609" y="1385030"/>
            <a:ext cx="1443854" cy="40687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社会的背景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01A40E-ECB0-4FA3-A16C-91DED5BAA65F}"/>
              </a:ext>
            </a:extLst>
          </p:cNvPr>
          <p:cNvSpPr/>
          <p:nvPr/>
        </p:nvSpPr>
        <p:spPr>
          <a:xfrm>
            <a:off x="4533055" y="3244362"/>
            <a:ext cx="3125890" cy="414165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従来のひび割れ検査プロセス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3" name="다이어그램 22">
            <a:extLst>
              <a:ext uri="{FF2B5EF4-FFF2-40B4-BE49-F238E27FC236}">
                <a16:creationId xmlns:a16="http://schemas.microsoft.com/office/drawing/2014/main" id="{962D2F64-3C33-407B-8EE5-48F733606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013229"/>
              </p:ext>
            </p:extLst>
          </p:nvPr>
        </p:nvGraphicFramePr>
        <p:xfrm>
          <a:off x="1048615" y="3649145"/>
          <a:ext cx="10136323" cy="1891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668B8E-9F7E-4E3A-BEE7-4E6FC964FA4A}"/>
              </a:ext>
            </a:extLst>
          </p:cNvPr>
          <p:cNvSpPr/>
          <p:nvPr/>
        </p:nvSpPr>
        <p:spPr>
          <a:xfrm>
            <a:off x="2457450" y="5686252"/>
            <a:ext cx="5056910" cy="437224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各プロセスが分離されており，多数の専門家が必要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700A55D-927D-4F0E-99B0-C62CFF394CDF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2064760" y="5399742"/>
            <a:ext cx="392690" cy="50512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6C9160C-4C1E-4517-98C8-56EA3CE6D22C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7514360" y="5399742"/>
            <a:ext cx="400915" cy="50512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0AB12DF8-2772-4A43-B65C-26FB317CC063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4849515" y="5549860"/>
            <a:ext cx="272783" cy="2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09E8889-2E28-4E10-B4C7-6DC52432D5D0}"/>
              </a:ext>
            </a:extLst>
          </p:cNvPr>
          <p:cNvSpPr/>
          <p:nvPr/>
        </p:nvSpPr>
        <p:spPr>
          <a:xfrm>
            <a:off x="8866237" y="6124575"/>
            <a:ext cx="3416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1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*Mixed Reality Head-Mounted Display </a:t>
            </a:r>
            <a:endParaRPr lang="ko-KR" altLang="en-US" sz="1400" dirty="0">
              <a:latin typeface="+mj-lt"/>
            </a:endParaRPr>
          </a:p>
        </p:txBody>
      </p:sp>
      <p:sp>
        <p:nvSpPr>
          <p:cNvPr id="52" name="L 도형 51">
            <a:extLst>
              <a:ext uri="{FF2B5EF4-FFF2-40B4-BE49-F238E27FC236}">
                <a16:creationId xmlns:a16="http://schemas.microsoft.com/office/drawing/2014/main" id="{1AC5DC48-FD9F-4E53-8A93-D6E654D16E39}"/>
              </a:ext>
            </a:extLst>
          </p:cNvPr>
          <p:cNvSpPr/>
          <p:nvPr/>
        </p:nvSpPr>
        <p:spPr>
          <a:xfrm rot="10800000">
            <a:off x="7651325" y="3412315"/>
            <a:ext cx="2470575" cy="244450"/>
          </a:xfrm>
          <a:prstGeom prst="corner">
            <a:avLst>
              <a:gd name="adj1" fmla="val 8438"/>
              <a:gd name="adj2" fmla="val 843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L 도형 53">
            <a:extLst>
              <a:ext uri="{FF2B5EF4-FFF2-40B4-BE49-F238E27FC236}">
                <a16:creationId xmlns:a16="http://schemas.microsoft.com/office/drawing/2014/main" id="{700FF32F-B898-4454-AD07-5A52C9945F29}"/>
              </a:ext>
            </a:extLst>
          </p:cNvPr>
          <p:cNvSpPr/>
          <p:nvPr/>
        </p:nvSpPr>
        <p:spPr>
          <a:xfrm rot="10800000" flipH="1">
            <a:off x="2062480" y="3401158"/>
            <a:ext cx="2470575" cy="244450"/>
          </a:xfrm>
          <a:prstGeom prst="corner">
            <a:avLst>
              <a:gd name="adj1" fmla="val 8438"/>
              <a:gd name="adj2" fmla="val 843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7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그룹 98">
            <a:extLst>
              <a:ext uri="{FF2B5EF4-FFF2-40B4-BE49-F238E27FC236}">
                <a16:creationId xmlns:a16="http://schemas.microsoft.com/office/drawing/2014/main" id="{2787B21D-A4A7-4D2F-A11E-2A65D2C9CAEA}"/>
              </a:ext>
            </a:extLst>
          </p:cNvPr>
          <p:cNvGrpSpPr/>
          <p:nvPr/>
        </p:nvGrpSpPr>
        <p:grpSpPr>
          <a:xfrm>
            <a:off x="8737391" y="3843670"/>
            <a:ext cx="306763" cy="1054347"/>
            <a:chOff x="9410929" y="3067288"/>
            <a:chExt cx="458636" cy="1576339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5D7CE0E-305D-4A9C-B578-5C4FA879EAFF}"/>
                </a:ext>
              </a:extLst>
            </p:cNvPr>
            <p:cNvSpPr/>
            <p:nvPr/>
          </p:nvSpPr>
          <p:spPr>
            <a:xfrm>
              <a:off x="9410929" y="3067288"/>
              <a:ext cx="458636" cy="157633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FB5026F-6124-463D-A409-703EE1D23203}"/>
                </a:ext>
              </a:extLst>
            </p:cNvPr>
            <p:cNvGrpSpPr/>
            <p:nvPr/>
          </p:nvGrpSpPr>
          <p:grpSpPr>
            <a:xfrm rot="5400000">
              <a:off x="9508938" y="3763431"/>
              <a:ext cx="262618" cy="221460"/>
              <a:chOff x="2350023" y="271801"/>
              <a:chExt cx="198050" cy="231681"/>
            </a:xfrm>
            <a:solidFill>
              <a:schemeClr val="bg1"/>
            </a:solidFill>
          </p:grpSpPr>
          <p:sp>
            <p:nvSpPr>
              <p:cNvPr id="108" name="화살표: 오른쪽 107">
                <a:extLst>
                  <a:ext uri="{FF2B5EF4-FFF2-40B4-BE49-F238E27FC236}">
                    <a16:creationId xmlns:a16="http://schemas.microsoft.com/office/drawing/2014/main" id="{5854CDF1-1CE4-42F7-80D7-F7C785709D3A}"/>
                  </a:ext>
                </a:extLst>
              </p:cNvPr>
              <p:cNvSpPr/>
              <p:nvPr/>
            </p:nvSpPr>
            <p:spPr>
              <a:xfrm>
                <a:off x="2350023" y="271801"/>
                <a:ext cx="198050" cy="23168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9" name="화살표: 오른쪽 4">
                <a:extLst>
                  <a:ext uri="{FF2B5EF4-FFF2-40B4-BE49-F238E27FC236}">
                    <a16:creationId xmlns:a16="http://schemas.microsoft.com/office/drawing/2014/main" id="{32A49667-A647-4645-AC72-9E4333FF56DC}"/>
                  </a:ext>
                </a:extLst>
              </p:cNvPr>
              <p:cNvSpPr txBox="1"/>
              <p:nvPr/>
            </p:nvSpPr>
            <p:spPr>
              <a:xfrm>
                <a:off x="2350023" y="318137"/>
                <a:ext cx="138635" cy="139009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800" b="1" kern="12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4B9F108-A62C-41D4-9B99-58D09B8C89C4}"/>
              </a:ext>
            </a:extLst>
          </p:cNvPr>
          <p:cNvGrpSpPr/>
          <p:nvPr/>
        </p:nvGrpSpPr>
        <p:grpSpPr>
          <a:xfrm rot="16200000">
            <a:off x="6104390" y="2188796"/>
            <a:ext cx="306763" cy="1054347"/>
            <a:chOff x="9410929" y="3067288"/>
            <a:chExt cx="458636" cy="157633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EEF791E-16B9-4587-8D72-02905DDE80D2}"/>
                </a:ext>
              </a:extLst>
            </p:cNvPr>
            <p:cNvSpPr/>
            <p:nvPr/>
          </p:nvSpPr>
          <p:spPr>
            <a:xfrm>
              <a:off x="9410929" y="3067288"/>
              <a:ext cx="458636" cy="157633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9E5F8D3-5E5B-43E4-A9BE-87725D514B55}"/>
                </a:ext>
              </a:extLst>
            </p:cNvPr>
            <p:cNvGrpSpPr/>
            <p:nvPr/>
          </p:nvGrpSpPr>
          <p:grpSpPr>
            <a:xfrm rot="5400000">
              <a:off x="9508938" y="3763431"/>
              <a:ext cx="262618" cy="221460"/>
              <a:chOff x="2350023" y="271801"/>
              <a:chExt cx="198050" cy="231681"/>
            </a:xfrm>
            <a:solidFill>
              <a:schemeClr val="bg1"/>
            </a:solidFill>
          </p:grpSpPr>
          <p:sp>
            <p:nvSpPr>
              <p:cNvPr id="97" name="화살표: 오른쪽 96">
                <a:extLst>
                  <a:ext uri="{FF2B5EF4-FFF2-40B4-BE49-F238E27FC236}">
                    <a16:creationId xmlns:a16="http://schemas.microsoft.com/office/drawing/2014/main" id="{2A450703-AE03-41D4-B1FC-233DB52B0832}"/>
                  </a:ext>
                </a:extLst>
              </p:cNvPr>
              <p:cNvSpPr/>
              <p:nvPr/>
            </p:nvSpPr>
            <p:spPr>
              <a:xfrm>
                <a:off x="2350023" y="271801"/>
                <a:ext cx="198050" cy="23168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8" name="화살표: 오른쪽 4">
                <a:extLst>
                  <a:ext uri="{FF2B5EF4-FFF2-40B4-BE49-F238E27FC236}">
                    <a16:creationId xmlns:a16="http://schemas.microsoft.com/office/drawing/2014/main" id="{E7A3BB1B-0D69-4F1A-8A29-DF81EF67D761}"/>
                  </a:ext>
                </a:extLst>
              </p:cNvPr>
              <p:cNvSpPr txBox="1"/>
              <p:nvPr/>
            </p:nvSpPr>
            <p:spPr>
              <a:xfrm>
                <a:off x="2350023" y="318137"/>
                <a:ext cx="138635" cy="139009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800" b="1" kern="120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36DDF2-4538-4041-AAE5-264490A90B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A909B7-5F36-476B-88D1-7C0A09F62E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C3A6D2AB-EDC0-40B5-A8EF-916E9894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先行研究</a:t>
            </a:r>
            <a:r>
              <a:rPr lang="ja-JP" altLang="en-US" sz="3000" dirty="0"/>
              <a:t>－ひび割れ検出－</a:t>
            </a:r>
            <a:endParaRPr lang="ko-KR" altLang="en-US" sz="30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14F368C-2185-47EA-821D-9E0BC39805F0}"/>
              </a:ext>
            </a:extLst>
          </p:cNvPr>
          <p:cNvSpPr/>
          <p:nvPr/>
        </p:nvSpPr>
        <p:spPr>
          <a:xfrm>
            <a:off x="6495121" y="1317990"/>
            <a:ext cx="4696358" cy="278862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46800" rIns="180000" bIns="4680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73ACBE-40DC-47F0-8894-8CEBC9F6F5C0}"/>
              </a:ext>
            </a:extLst>
          </p:cNvPr>
          <p:cNvGrpSpPr/>
          <p:nvPr/>
        </p:nvGrpSpPr>
        <p:grpSpPr>
          <a:xfrm>
            <a:off x="6703598" y="1868597"/>
            <a:ext cx="4397155" cy="1977381"/>
            <a:chOff x="6466036" y="1827957"/>
            <a:chExt cx="4634718" cy="2084212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3DEDD200-FE0F-4EA9-AF49-B3BC2D322692}"/>
                </a:ext>
              </a:extLst>
            </p:cNvPr>
            <p:cNvGrpSpPr/>
            <p:nvPr/>
          </p:nvGrpSpPr>
          <p:grpSpPr>
            <a:xfrm>
              <a:off x="7284018" y="1827957"/>
              <a:ext cx="2863732" cy="2084212"/>
              <a:chOff x="3592231" y="1767622"/>
              <a:chExt cx="3714395" cy="2703323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67C6F52-8963-4938-BE92-B3D1E03BCAC7}"/>
                  </a:ext>
                </a:extLst>
              </p:cNvPr>
              <p:cNvSpPr/>
              <p:nvPr/>
            </p:nvSpPr>
            <p:spPr>
              <a:xfrm>
                <a:off x="5514646" y="2075780"/>
                <a:ext cx="1581776" cy="186873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1A10108-46EF-4D3E-B781-ABFDB56B6653}"/>
                  </a:ext>
                </a:extLst>
              </p:cNvPr>
              <p:cNvSpPr/>
              <p:nvPr/>
            </p:nvSpPr>
            <p:spPr>
              <a:xfrm>
                <a:off x="3932871" y="2075780"/>
                <a:ext cx="1581776" cy="186873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6" name="정육면체 55">
                <a:extLst>
                  <a:ext uri="{FF2B5EF4-FFF2-40B4-BE49-F238E27FC236}">
                    <a16:creationId xmlns:a16="http://schemas.microsoft.com/office/drawing/2014/main" id="{564477B9-1947-48A9-88D7-8CBEF2ABBA03}"/>
                  </a:ext>
                </a:extLst>
              </p:cNvPr>
              <p:cNvSpPr/>
              <p:nvPr/>
            </p:nvSpPr>
            <p:spPr>
              <a:xfrm>
                <a:off x="4220151" y="2250564"/>
                <a:ext cx="480519" cy="1521014"/>
              </a:xfrm>
              <a:prstGeom prst="cube">
                <a:avLst>
                  <a:gd name="adj" fmla="val 92999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1" name="정육면체 60">
                <a:extLst>
                  <a:ext uri="{FF2B5EF4-FFF2-40B4-BE49-F238E27FC236}">
                    <a16:creationId xmlns:a16="http://schemas.microsoft.com/office/drawing/2014/main" id="{D5FFA1F1-A498-4124-B170-077F3A5D67C4}"/>
                  </a:ext>
                </a:extLst>
              </p:cNvPr>
              <p:cNvSpPr/>
              <p:nvPr/>
            </p:nvSpPr>
            <p:spPr>
              <a:xfrm>
                <a:off x="4637768" y="2714620"/>
                <a:ext cx="333915" cy="1056959"/>
              </a:xfrm>
              <a:prstGeom prst="cube">
                <a:avLst>
                  <a:gd name="adj" fmla="val 941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2" name="정육면체 61">
                <a:extLst>
                  <a:ext uri="{FF2B5EF4-FFF2-40B4-BE49-F238E27FC236}">
                    <a16:creationId xmlns:a16="http://schemas.microsoft.com/office/drawing/2014/main" id="{DFC9897C-7BA1-4FF0-BAFF-B2E33C6406C6}"/>
                  </a:ext>
                </a:extLst>
              </p:cNvPr>
              <p:cNvSpPr/>
              <p:nvPr/>
            </p:nvSpPr>
            <p:spPr>
              <a:xfrm>
                <a:off x="5679272" y="3098606"/>
                <a:ext cx="212606" cy="672972"/>
              </a:xfrm>
              <a:prstGeom prst="cube">
                <a:avLst>
                  <a:gd name="adj" fmla="val 89992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DA2D0D31-8B26-42E7-8100-B762E3298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6342" y="3005792"/>
                <a:ext cx="35214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2CBF9E1-3CAA-42D2-92BD-E4C189AB7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4481" y="3005792"/>
                <a:ext cx="35214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B109C58-0226-4744-8345-393CEE961D1D}"/>
                  </a:ext>
                </a:extLst>
              </p:cNvPr>
              <p:cNvSpPr/>
              <p:nvPr/>
            </p:nvSpPr>
            <p:spPr>
              <a:xfrm>
                <a:off x="3592231" y="1770261"/>
                <a:ext cx="2246981" cy="3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altLang="ja-JP" sz="11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Encoder [CNN] (E)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4F13934-0034-4491-A495-85033ABC9BEE}"/>
                  </a:ext>
                </a:extLst>
              </p:cNvPr>
              <p:cNvSpPr/>
              <p:nvPr/>
            </p:nvSpPr>
            <p:spPr>
              <a:xfrm>
                <a:off x="5342394" y="1767622"/>
                <a:ext cx="1668952" cy="3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altLang="ja-JP" sz="110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Decoder (D)</a:t>
                </a:r>
              </a:p>
            </p:txBody>
          </p:sp>
          <p:sp>
            <p:nvSpPr>
              <p:cNvPr id="67" name="정육면체 66">
                <a:extLst>
                  <a:ext uri="{FF2B5EF4-FFF2-40B4-BE49-F238E27FC236}">
                    <a16:creationId xmlns:a16="http://schemas.microsoft.com/office/drawing/2014/main" id="{0612C799-58AA-4A6A-91A1-CCCC0BE43F52}"/>
                  </a:ext>
                </a:extLst>
              </p:cNvPr>
              <p:cNvSpPr/>
              <p:nvPr/>
            </p:nvSpPr>
            <p:spPr>
              <a:xfrm>
                <a:off x="4707701" y="2716768"/>
                <a:ext cx="333915" cy="1056959"/>
              </a:xfrm>
              <a:prstGeom prst="cube">
                <a:avLst>
                  <a:gd name="adj" fmla="val 941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8" name="정육면체 67">
                <a:extLst>
                  <a:ext uri="{FF2B5EF4-FFF2-40B4-BE49-F238E27FC236}">
                    <a16:creationId xmlns:a16="http://schemas.microsoft.com/office/drawing/2014/main" id="{2CC67564-D159-490B-915A-D3848E3B8E10}"/>
                  </a:ext>
                </a:extLst>
              </p:cNvPr>
              <p:cNvSpPr/>
              <p:nvPr/>
            </p:nvSpPr>
            <p:spPr>
              <a:xfrm>
                <a:off x="4994588" y="3098606"/>
                <a:ext cx="212606" cy="672972"/>
              </a:xfrm>
              <a:prstGeom prst="cube">
                <a:avLst>
                  <a:gd name="adj" fmla="val 89992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9" name="정육면체 68">
                <a:extLst>
                  <a:ext uri="{FF2B5EF4-FFF2-40B4-BE49-F238E27FC236}">
                    <a16:creationId xmlns:a16="http://schemas.microsoft.com/office/drawing/2014/main" id="{325E1FE9-F546-4E0D-B979-C48A75213844}"/>
                  </a:ext>
                </a:extLst>
              </p:cNvPr>
              <p:cNvSpPr/>
              <p:nvPr/>
            </p:nvSpPr>
            <p:spPr>
              <a:xfrm>
                <a:off x="5052963" y="3098606"/>
                <a:ext cx="212606" cy="672972"/>
              </a:xfrm>
              <a:prstGeom prst="cube">
                <a:avLst>
                  <a:gd name="adj" fmla="val 89992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0" name="정육면체 69">
                <a:extLst>
                  <a:ext uri="{FF2B5EF4-FFF2-40B4-BE49-F238E27FC236}">
                    <a16:creationId xmlns:a16="http://schemas.microsoft.com/office/drawing/2014/main" id="{7C36C157-1DCE-49D3-89D9-2AE303DA2153}"/>
                  </a:ext>
                </a:extLst>
              </p:cNvPr>
              <p:cNvSpPr/>
              <p:nvPr/>
            </p:nvSpPr>
            <p:spPr>
              <a:xfrm>
                <a:off x="5109822" y="3100671"/>
                <a:ext cx="212606" cy="672972"/>
              </a:xfrm>
              <a:prstGeom prst="cube">
                <a:avLst>
                  <a:gd name="adj" fmla="val 89992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1" name="정육면체 70">
                <a:extLst>
                  <a:ext uri="{FF2B5EF4-FFF2-40B4-BE49-F238E27FC236}">
                    <a16:creationId xmlns:a16="http://schemas.microsoft.com/office/drawing/2014/main" id="{DA906CFC-4487-4C52-AC22-1C2E8D8F78AE}"/>
                  </a:ext>
                </a:extLst>
              </p:cNvPr>
              <p:cNvSpPr/>
              <p:nvPr/>
            </p:nvSpPr>
            <p:spPr>
              <a:xfrm>
                <a:off x="5747654" y="3102218"/>
                <a:ext cx="212606" cy="672972"/>
              </a:xfrm>
              <a:prstGeom prst="cube">
                <a:avLst>
                  <a:gd name="adj" fmla="val 89992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2" name="정육면체 71">
                <a:extLst>
                  <a:ext uri="{FF2B5EF4-FFF2-40B4-BE49-F238E27FC236}">
                    <a16:creationId xmlns:a16="http://schemas.microsoft.com/office/drawing/2014/main" id="{89A5C21B-13F4-46FA-972A-9277B17C2E14}"/>
                  </a:ext>
                </a:extLst>
              </p:cNvPr>
              <p:cNvSpPr/>
              <p:nvPr/>
            </p:nvSpPr>
            <p:spPr>
              <a:xfrm>
                <a:off x="5813736" y="3094993"/>
                <a:ext cx="212606" cy="672972"/>
              </a:xfrm>
              <a:prstGeom prst="cube">
                <a:avLst>
                  <a:gd name="adj" fmla="val 89992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3" name="정육면체 72">
                <a:extLst>
                  <a:ext uri="{FF2B5EF4-FFF2-40B4-BE49-F238E27FC236}">
                    <a16:creationId xmlns:a16="http://schemas.microsoft.com/office/drawing/2014/main" id="{46B7399E-12AD-4ACF-8634-4220E37FCDD3}"/>
                  </a:ext>
                </a:extLst>
              </p:cNvPr>
              <p:cNvSpPr/>
              <p:nvPr/>
            </p:nvSpPr>
            <p:spPr>
              <a:xfrm>
                <a:off x="6027577" y="2716684"/>
                <a:ext cx="333915" cy="1056959"/>
              </a:xfrm>
              <a:prstGeom prst="cube">
                <a:avLst>
                  <a:gd name="adj" fmla="val 90367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4" name="정육면체 73">
                <a:extLst>
                  <a:ext uri="{FF2B5EF4-FFF2-40B4-BE49-F238E27FC236}">
                    <a16:creationId xmlns:a16="http://schemas.microsoft.com/office/drawing/2014/main" id="{7352069E-1591-42E2-957A-500198A45B32}"/>
                  </a:ext>
                </a:extLst>
              </p:cNvPr>
              <p:cNvSpPr/>
              <p:nvPr/>
            </p:nvSpPr>
            <p:spPr>
              <a:xfrm>
                <a:off x="6103816" y="2718345"/>
                <a:ext cx="333915" cy="1056959"/>
              </a:xfrm>
              <a:prstGeom prst="cube">
                <a:avLst>
                  <a:gd name="adj" fmla="val 90367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5" name="정육면체 74">
                <a:extLst>
                  <a:ext uri="{FF2B5EF4-FFF2-40B4-BE49-F238E27FC236}">
                    <a16:creationId xmlns:a16="http://schemas.microsoft.com/office/drawing/2014/main" id="{8E721444-94AF-42D2-A104-229B0F934848}"/>
                  </a:ext>
                </a:extLst>
              </p:cNvPr>
              <p:cNvSpPr/>
              <p:nvPr/>
            </p:nvSpPr>
            <p:spPr>
              <a:xfrm>
                <a:off x="6400908" y="2245285"/>
                <a:ext cx="480520" cy="1521014"/>
              </a:xfrm>
              <a:prstGeom prst="cube">
                <a:avLst>
                  <a:gd name="adj" fmla="val 93884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76" name="연결선: 꺾임 75">
                <a:extLst>
                  <a:ext uri="{FF2B5EF4-FFF2-40B4-BE49-F238E27FC236}">
                    <a16:creationId xmlns:a16="http://schemas.microsoft.com/office/drawing/2014/main" id="{57921084-B03F-43D9-AAE3-2FE853B0C63B}"/>
                  </a:ext>
                </a:extLst>
              </p:cNvPr>
              <p:cNvCxnSpPr>
                <a:cxnSpLocks/>
                <a:stCxn id="68" idx="3"/>
                <a:endCxn id="78" idx="2"/>
              </p:cNvCxnSpPr>
              <p:nvPr/>
            </p:nvCxnSpPr>
            <p:spPr>
              <a:xfrm rot="16200000" flipH="1">
                <a:off x="5110633" y="3666170"/>
                <a:ext cx="362113" cy="57292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7CF6A3EF-4A20-4C61-A70C-3D8C82CAEA69}"/>
                  </a:ext>
                </a:extLst>
              </p:cNvPr>
              <p:cNvCxnSpPr>
                <a:cxnSpLocks/>
                <a:stCxn id="62" idx="3"/>
                <a:endCxn id="78" idx="0"/>
              </p:cNvCxnSpPr>
              <p:nvPr/>
            </p:nvCxnSpPr>
            <p:spPr>
              <a:xfrm flipH="1">
                <a:off x="5686569" y="3771578"/>
                <a:ext cx="3341" cy="2496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A4FA79FE-BF9D-452E-95E0-CFEC636891AF}"/>
                  </a:ext>
                </a:extLst>
              </p:cNvPr>
              <p:cNvSpPr/>
              <p:nvPr/>
            </p:nvSpPr>
            <p:spPr>
              <a:xfrm>
                <a:off x="5578154" y="4021273"/>
                <a:ext cx="216831" cy="224836"/>
              </a:xfrm>
              <a:prstGeom prst="ellipse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 algn="ctr"/>
                <a:r>
                  <a:rPr lang="en-US" altLang="ja-JP" sz="1600" dirty="0">
                    <a:ln w="19050">
                      <a:noFill/>
                    </a:ln>
                    <a:latin typeface="MS UI Gothic" panose="020B0600070205080204" pitchFamily="34" charset="-128"/>
                    <a:ea typeface="MS UI Gothic" panose="020B0600070205080204" pitchFamily="34" charset="-128"/>
                  </a:rPr>
                  <a:t>+</a:t>
                </a:r>
              </a:p>
            </p:txBody>
          </p:sp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4C15C00E-D791-4C24-8460-049179D69DDB}"/>
                  </a:ext>
                </a:extLst>
              </p:cNvPr>
              <p:cNvCxnSpPr>
                <a:cxnSpLocks/>
                <a:stCxn id="78" idx="6"/>
                <a:endCxn id="73" idx="3"/>
              </p:cNvCxnSpPr>
              <p:nvPr/>
            </p:nvCxnSpPr>
            <p:spPr>
              <a:xfrm flipV="1">
                <a:off x="5794985" y="3773643"/>
                <a:ext cx="248676" cy="36004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0C8F60B4-FA27-410C-AC25-B10720CA4279}"/>
                  </a:ext>
                </a:extLst>
              </p:cNvPr>
              <p:cNvCxnSpPr>
                <a:cxnSpLocks/>
                <a:stCxn id="61" idx="3"/>
                <a:endCxn id="82" idx="2"/>
              </p:cNvCxnSpPr>
              <p:nvPr/>
            </p:nvCxnSpPr>
            <p:spPr>
              <a:xfrm rot="16200000" flipH="1">
                <a:off x="5036170" y="3382882"/>
                <a:ext cx="586949" cy="1364342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5E81EB5C-C33C-42FA-9CC7-F4AC0A374E24}"/>
                  </a:ext>
                </a:extLst>
              </p:cNvPr>
              <p:cNvCxnSpPr>
                <a:cxnSpLocks/>
                <a:stCxn id="74" idx="3"/>
                <a:endCxn id="82" idx="0"/>
              </p:cNvCxnSpPr>
              <p:nvPr/>
            </p:nvCxnSpPr>
            <p:spPr>
              <a:xfrm>
                <a:off x="6119899" y="3775303"/>
                <a:ext cx="332" cy="4708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8D8B95DB-FA18-4FE6-ACE6-D26A87B9D04D}"/>
                  </a:ext>
                </a:extLst>
              </p:cNvPr>
              <p:cNvSpPr/>
              <p:nvPr/>
            </p:nvSpPr>
            <p:spPr>
              <a:xfrm>
                <a:off x="6011816" y="4246109"/>
                <a:ext cx="216831" cy="224836"/>
              </a:xfrm>
              <a:prstGeom prst="ellipse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 algn="ctr"/>
                <a:r>
                  <a:rPr lang="en-US" altLang="ja-JP" sz="1600" dirty="0">
                    <a:ln w="19050">
                      <a:noFill/>
                    </a:ln>
                    <a:latin typeface="MS UI Gothic" panose="020B0600070205080204" pitchFamily="34" charset="-128"/>
                    <a:ea typeface="MS UI Gothic" panose="020B0600070205080204" pitchFamily="34" charset="-128"/>
                  </a:rPr>
                  <a:t>+</a:t>
                </a:r>
              </a:p>
            </p:txBody>
          </p: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9A2DB8E7-5D07-4368-9644-0BA9E7B3A64A}"/>
                  </a:ext>
                </a:extLst>
              </p:cNvPr>
              <p:cNvCxnSpPr>
                <a:cxnSpLocks/>
                <a:stCxn id="82" idx="6"/>
                <a:endCxn id="75" idx="3"/>
              </p:cNvCxnSpPr>
              <p:nvPr/>
            </p:nvCxnSpPr>
            <p:spPr>
              <a:xfrm flipV="1">
                <a:off x="6228647" y="3766299"/>
                <a:ext cx="186955" cy="59222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E92CE43C-BC0F-46F9-A33E-127BBE5181A3}"/>
                      </a:ext>
                    </a:extLst>
                  </p:cNvPr>
                  <p:cNvSpPr/>
                  <p:nvPr/>
                </p:nvSpPr>
                <p:spPr>
                  <a:xfrm>
                    <a:off x="4989359" y="2169887"/>
                    <a:ext cx="507733" cy="3592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ko-KR" altLang="en-US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E92CE43C-BC0F-46F9-A33E-127BBE5181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9359" y="2169887"/>
                    <a:ext cx="507733" cy="3592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C9B1D131-2DA3-4745-8567-6D85C7F1C9CE}"/>
                      </a:ext>
                    </a:extLst>
                  </p:cNvPr>
                  <p:cNvSpPr/>
                  <p:nvPr/>
                </p:nvSpPr>
                <p:spPr>
                  <a:xfrm>
                    <a:off x="5688038" y="2177297"/>
                    <a:ext cx="522287" cy="3592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ko-KR" alt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C9B1D131-2DA3-4745-8567-6D85C7F1C9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8038" y="2177297"/>
                    <a:ext cx="522287" cy="35928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142BBDA9-1547-4190-841B-2AD3C8F18E79}"/>
                </a:ext>
              </a:extLst>
            </p:cNvPr>
            <p:cNvGrpSpPr/>
            <p:nvPr/>
          </p:nvGrpSpPr>
          <p:grpSpPr>
            <a:xfrm>
              <a:off x="10103402" y="2224419"/>
              <a:ext cx="997352" cy="1134929"/>
              <a:chOff x="7249105" y="2281853"/>
              <a:chExt cx="1293612" cy="1472057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C910DEB3-A095-453A-AA60-F1419629A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9902" y="2281853"/>
                <a:ext cx="1065720" cy="1040040"/>
              </a:xfrm>
              <a:prstGeom prst="rect">
                <a:avLst/>
              </a:prstGeom>
            </p:spPr>
          </p:pic>
          <p:sp>
            <p:nvSpPr>
              <p:cNvPr id="60" name="순서도: 처리 59">
                <a:extLst>
                  <a:ext uri="{FF2B5EF4-FFF2-40B4-BE49-F238E27FC236}">
                    <a16:creationId xmlns:a16="http://schemas.microsoft.com/office/drawing/2014/main" id="{C27F480F-66C5-4053-A876-D0BD7B834F79}"/>
                  </a:ext>
                </a:extLst>
              </p:cNvPr>
              <p:cNvSpPr/>
              <p:nvPr/>
            </p:nvSpPr>
            <p:spPr>
              <a:xfrm>
                <a:off x="7249105" y="3343257"/>
                <a:ext cx="1293612" cy="410653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</a:rPr>
                  <a:t>Output Image (Y)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6053F3B-0D4A-4483-998E-7125C1E1FE32}"/>
                </a:ext>
              </a:extLst>
            </p:cNvPr>
            <p:cNvGrpSpPr/>
            <p:nvPr/>
          </p:nvGrpSpPr>
          <p:grpSpPr>
            <a:xfrm>
              <a:off x="6466036" y="2237012"/>
              <a:ext cx="953836" cy="1129116"/>
              <a:chOff x="2567846" y="2298186"/>
              <a:chExt cx="1237170" cy="1464517"/>
            </a:xfrm>
          </p:grpSpPr>
          <p:sp>
            <p:nvSpPr>
              <p:cNvPr id="57" name="순서도: 처리 56">
                <a:extLst>
                  <a:ext uri="{FF2B5EF4-FFF2-40B4-BE49-F238E27FC236}">
                    <a16:creationId xmlns:a16="http://schemas.microsoft.com/office/drawing/2014/main" id="{F209AAFB-1230-436A-B35B-9C8B7F311A45}"/>
                  </a:ext>
                </a:extLst>
              </p:cNvPr>
              <p:cNvSpPr/>
              <p:nvPr/>
            </p:nvSpPr>
            <p:spPr>
              <a:xfrm>
                <a:off x="2567846" y="3352050"/>
                <a:ext cx="1237170" cy="410653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</a:rPr>
                  <a:t>Input Image (X)</a:t>
                </a:r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4CA6DA17-DCDF-4000-B2EF-341F4BD98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670289" y="2298186"/>
                <a:ext cx="1065853" cy="1027328"/>
              </a:xfrm>
              <a:prstGeom prst="rect">
                <a:avLst/>
              </a:prstGeom>
            </p:spPr>
          </p:pic>
        </p:grp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28FA220-C05F-42C1-849E-59E23C3DB9B1}"/>
              </a:ext>
            </a:extLst>
          </p:cNvPr>
          <p:cNvSpPr/>
          <p:nvPr/>
        </p:nvSpPr>
        <p:spPr>
          <a:xfrm>
            <a:off x="8419966" y="1315635"/>
            <a:ext cx="2772418" cy="343906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Semantic segmentation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CF14D8-763C-436D-B696-C2892B0683D9}"/>
              </a:ext>
            </a:extLst>
          </p:cNvPr>
          <p:cNvSpPr/>
          <p:nvPr/>
        </p:nvSpPr>
        <p:spPr>
          <a:xfrm>
            <a:off x="6534464" y="136860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1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(X. Yang et al., 2018)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C5FAF6-7D61-4F0D-94DC-FB438702427F}"/>
              </a:ext>
            </a:extLst>
          </p:cNvPr>
          <p:cNvSpPr/>
          <p:nvPr/>
        </p:nvSpPr>
        <p:spPr>
          <a:xfrm>
            <a:off x="1061808" y="1317991"/>
            <a:ext cx="4974661" cy="2781514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46800" rIns="180000" bIns="4680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7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119211CB-959F-4C6D-8788-8E7CBD996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50" y="1970196"/>
            <a:ext cx="4802907" cy="190966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A8B5023-170D-45AA-B731-789797F06B4D}"/>
              </a:ext>
            </a:extLst>
          </p:cNvPr>
          <p:cNvSpPr/>
          <p:nvPr/>
        </p:nvSpPr>
        <p:spPr>
          <a:xfrm>
            <a:off x="3468017" y="1322244"/>
            <a:ext cx="2566941" cy="361294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Image Classification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E471989-9633-4E32-ACB4-C85E573D3F44}"/>
              </a:ext>
            </a:extLst>
          </p:cNvPr>
          <p:cNvSpPr/>
          <p:nvPr/>
        </p:nvSpPr>
        <p:spPr>
          <a:xfrm>
            <a:off x="1478370" y="1417209"/>
            <a:ext cx="1989647" cy="384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1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(Y. J. Cha et al., 2017)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737D3A3-D657-4222-B6E3-44EA51721472}"/>
              </a:ext>
            </a:extLst>
          </p:cNvPr>
          <p:cNvSpPr/>
          <p:nvPr/>
        </p:nvSpPr>
        <p:spPr>
          <a:xfrm>
            <a:off x="1061808" y="4271291"/>
            <a:ext cx="3272541" cy="511696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468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機械学習のひび割れ検出の課題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ECCA913-E662-4D36-9A82-676AD7C534EC}"/>
              </a:ext>
            </a:extLst>
          </p:cNvPr>
          <p:cNvSpPr/>
          <p:nvPr/>
        </p:nvSpPr>
        <p:spPr>
          <a:xfrm>
            <a:off x="1061807" y="4665298"/>
            <a:ext cx="10129671" cy="145794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46800" rIns="180000" bIns="4680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ja-JP" altLang="en-US" sz="1600" b="1" dirty="0">
                <a:latin typeface="+mn-ea"/>
              </a:rPr>
              <a:t>背景をひび割れとして検出してしまう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誤検出 </a:t>
            </a:r>
            <a:r>
              <a:rPr lang="en-US" altLang="ja-JP" sz="1600" b="1" dirty="0">
                <a:latin typeface="+mn-ea"/>
              </a:rPr>
              <a:t>(False Positive)</a:t>
            </a:r>
            <a:r>
              <a:rPr lang="ja-JP" altLang="en-US" sz="1600" b="1" dirty="0">
                <a:latin typeface="+mn-ea"/>
              </a:rPr>
              <a:t>，ひび割れを背景として検出してしまう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未検出 </a:t>
            </a:r>
            <a:r>
              <a:rPr lang="en-US" altLang="ja-JP" sz="1600" b="1" dirty="0">
                <a:latin typeface="+mn-ea"/>
              </a:rPr>
              <a:t>(False Negative)</a:t>
            </a:r>
            <a:r>
              <a:rPr lang="ja-JP" altLang="en-US" sz="1600" b="1" dirty="0">
                <a:latin typeface="+mn-ea"/>
              </a:rPr>
              <a:t>の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問題が存在</a:t>
            </a:r>
            <a:r>
              <a:rPr lang="ja-JP" altLang="en-US" sz="1600" b="1" dirty="0">
                <a:latin typeface="+mn-ea"/>
              </a:rPr>
              <a:t>する．</a:t>
            </a:r>
            <a:endParaRPr lang="en-US" altLang="ja-JP" sz="16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ja-JP" altLang="en-US" sz="1600" b="1" dirty="0">
                <a:latin typeface="+mn-ea"/>
              </a:rPr>
              <a:t>➡ 検査結果が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信頼できない</a:t>
            </a:r>
            <a:r>
              <a:rPr lang="ja-JP" altLang="en-US" sz="1600" b="1" dirty="0">
                <a:latin typeface="+mn-ea"/>
              </a:rPr>
              <a:t>．</a:t>
            </a:r>
            <a:endParaRPr lang="en-US" altLang="ja-JP" sz="16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ja-JP" altLang="en-US" sz="1600" b="1" dirty="0">
                <a:latin typeface="+mn-ea"/>
              </a:rPr>
              <a:t>➡ 従来の研究では，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実現場</a:t>
            </a:r>
            <a:r>
              <a:rPr lang="ja-JP" altLang="en-US" sz="1600" b="1" dirty="0">
                <a:latin typeface="+mn-ea"/>
              </a:rPr>
              <a:t>での利用</a:t>
            </a:r>
            <a:r>
              <a:rPr lang="en-US" altLang="ja-JP" sz="1600" b="1" dirty="0">
                <a:latin typeface="+mn-ea"/>
              </a:rPr>
              <a:t>(</a:t>
            </a:r>
            <a:r>
              <a:rPr lang="ja-JP" altLang="en-US" sz="1600" b="1" dirty="0">
                <a:latin typeface="+mn-ea"/>
              </a:rPr>
              <a:t>キャリブレーションなど</a:t>
            </a:r>
            <a:r>
              <a:rPr lang="en-US" altLang="ja-JP" sz="1600" b="1" dirty="0">
                <a:latin typeface="+mn-ea"/>
              </a:rPr>
              <a:t>)</a:t>
            </a:r>
            <a:r>
              <a:rPr lang="ja-JP" altLang="en-US" sz="1600" b="1" dirty="0">
                <a:latin typeface="+mn-ea"/>
              </a:rPr>
              <a:t>を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想定していない</a:t>
            </a:r>
            <a:r>
              <a:rPr lang="ja-JP" altLang="en-US" sz="1600" b="1" dirty="0">
                <a:latin typeface="+mn-ea"/>
              </a:rPr>
              <a:t>．</a:t>
            </a:r>
            <a:endParaRPr lang="en-US" altLang="ja-JP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755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685021-8869-499F-9DF4-9FC2D8235570}"/>
              </a:ext>
            </a:extLst>
          </p:cNvPr>
          <p:cNvGrpSpPr/>
          <p:nvPr/>
        </p:nvGrpSpPr>
        <p:grpSpPr>
          <a:xfrm>
            <a:off x="8599452" y="4615486"/>
            <a:ext cx="306763" cy="1054347"/>
            <a:chOff x="9410929" y="3067288"/>
            <a:chExt cx="458636" cy="157633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90DECF0-296C-4168-8E8A-8805E0B1F583}"/>
                </a:ext>
              </a:extLst>
            </p:cNvPr>
            <p:cNvSpPr/>
            <p:nvPr/>
          </p:nvSpPr>
          <p:spPr>
            <a:xfrm>
              <a:off x="9410929" y="3067288"/>
              <a:ext cx="458636" cy="157633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D844F81-AC3D-41B1-A0F4-17160DAB0A43}"/>
                </a:ext>
              </a:extLst>
            </p:cNvPr>
            <p:cNvGrpSpPr/>
            <p:nvPr/>
          </p:nvGrpSpPr>
          <p:grpSpPr>
            <a:xfrm rot="5400000">
              <a:off x="9508938" y="3763431"/>
              <a:ext cx="262618" cy="221460"/>
              <a:chOff x="2350023" y="271801"/>
              <a:chExt cx="198050" cy="231681"/>
            </a:xfrm>
            <a:solidFill>
              <a:schemeClr val="bg1"/>
            </a:solidFill>
          </p:grpSpPr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82CE43DD-8F6A-4C52-AE7B-B2F04C0E3B6F}"/>
                  </a:ext>
                </a:extLst>
              </p:cNvPr>
              <p:cNvSpPr/>
              <p:nvPr/>
            </p:nvSpPr>
            <p:spPr>
              <a:xfrm>
                <a:off x="2350023" y="271801"/>
                <a:ext cx="198050" cy="23168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화살표: 오른쪽 4">
                <a:extLst>
                  <a:ext uri="{FF2B5EF4-FFF2-40B4-BE49-F238E27FC236}">
                    <a16:creationId xmlns:a16="http://schemas.microsoft.com/office/drawing/2014/main" id="{C05A18E2-D68C-42DB-B4D0-54379D41D686}"/>
                  </a:ext>
                </a:extLst>
              </p:cNvPr>
              <p:cNvSpPr txBox="1"/>
              <p:nvPr/>
            </p:nvSpPr>
            <p:spPr>
              <a:xfrm>
                <a:off x="2350023" y="318137"/>
                <a:ext cx="138635" cy="139009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800" b="1" kern="12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B2C0A0-2492-4916-8EF7-2614ED301CEF}"/>
              </a:ext>
            </a:extLst>
          </p:cNvPr>
          <p:cNvGrpSpPr/>
          <p:nvPr/>
        </p:nvGrpSpPr>
        <p:grpSpPr>
          <a:xfrm>
            <a:off x="3513454" y="4588299"/>
            <a:ext cx="306763" cy="1054347"/>
            <a:chOff x="9410929" y="3067288"/>
            <a:chExt cx="458636" cy="15763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7655046-FFCC-4F36-85CC-D8EE4F70F089}"/>
                </a:ext>
              </a:extLst>
            </p:cNvPr>
            <p:cNvSpPr/>
            <p:nvPr/>
          </p:nvSpPr>
          <p:spPr>
            <a:xfrm>
              <a:off x="9410929" y="3067288"/>
              <a:ext cx="458636" cy="157633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1AA9C38-1290-419F-B9B8-08238D0E5682}"/>
                </a:ext>
              </a:extLst>
            </p:cNvPr>
            <p:cNvGrpSpPr/>
            <p:nvPr/>
          </p:nvGrpSpPr>
          <p:grpSpPr>
            <a:xfrm rot="5400000">
              <a:off x="9508938" y="3763431"/>
              <a:ext cx="262618" cy="221460"/>
              <a:chOff x="2350023" y="271801"/>
              <a:chExt cx="198050" cy="231681"/>
            </a:xfrm>
            <a:solidFill>
              <a:schemeClr val="bg1"/>
            </a:solidFill>
          </p:grpSpPr>
          <p:sp>
            <p:nvSpPr>
              <p:cNvPr id="34" name="화살표: 오른쪽 33">
                <a:extLst>
                  <a:ext uri="{FF2B5EF4-FFF2-40B4-BE49-F238E27FC236}">
                    <a16:creationId xmlns:a16="http://schemas.microsoft.com/office/drawing/2014/main" id="{144CBF2D-7F1F-482F-940A-B19EA129CECE}"/>
                  </a:ext>
                </a:extLst>
              </p:cNvPr>
              <p:cNvSpPr/>
              <p:nvPr/>
            </p:nvSpPr>
            <p:spPr>
              <a:xfrm>
                <a:off x="2350023" y="271801"/>
                <a:ext cx="198050" cy="23168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화살표: 오른쪽 4">
                <a:extLst>
                  <a:ext uri="{FF2B5EF4-FFF2-40B4-BE49-F238E27FC236}">
                    <a16:creationId xmlns:a16="http://schemas.microsoft.com/office/drawing/2014/main" id="{BB799890-2643-4E0D-9C26-91514C64CA04}"/>
                  </a:ext>
                </a:extLst>
              </p:cNvPr>
              <p:cNvSpPr txBox="1"/>
              <p:nvPr/>
            </p:nvSpPr>
            <p:spPr>
              <a:xfrm>
                <a:off x="2350023" y="318137"/>
                <a:ext cx="138635" cy="139009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800" b="1" kern="120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8366C3-C3B8-4074-B301-5F4D3515BC74}"/>
              </a:ext>
            </a:extLst>
          </p:cNvPr>
          <p:cNvSpPr/>
          <p:nvPr/>
        </p:nvSpPr>
        <p:spPr>
          <a:xfrm>
            <a:off x="1061808" y="1343368"/>
            <a:ext cx="2849004" cy="624288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MRHMD</a:t>
            </a:r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でのひび割れ検査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387E46-DFDC-42E5-95B3-8F7CC828AD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800C8C-BF29-44EE-ABC3-0479694C32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B6EA22D9-37F5-457B-B156-3D142511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先行研究</a:t>
            </a:r>
            <a:r>
              <a:rPr lang="ja-JP" altLang="en-US" sz="3000" dirty="0"/>
              <a:t>－ひび割れ画像の提示－</a:t>
            </a:r>
            <a:endParaRPr lang="ko-KR" altLang="en-US" sz="3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C859B5-76B7-4361-A878-3A14D98F9276}"/>
              </a:ext>
            </a:extLst>
          </p:cNvPr>
          <p:cNvSpPr/>
          <p:nvPr/>
        </p:nvSpPr>
        <p:spPr>
          <a:xfrm>
            <a:off x="6185894" y="1740872"/>
            <a:ext cx="4997618" cy="314309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7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130556-B651-4475-BA59-3BDC921BA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1435" y="1770899"/>
            <a:ext cx="4082799" cy="301654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424112-191C-46F1-92B2-EFD9F19AE43B}"/>
              </a:ext>
            </a:extLst>
          </p:cNvPr>
          <p:cNvSpPr/>
          <p:nvPr/>
        </p:nvSpPr>
        <p:spPr>
          <a:xfrm>
            <a:off x="8738552" y="1413384"/>
            <a:ext cx="2406428" cy="3129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(T. Yamaguchi et al., 2019)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9163B4-9F2D-4C49-95B3-4CCA99491212}"/>
              </a:ext>
            </a:extLst>
          </p:cNvPr>
          <p:cNvSpPr/>
          <p:nvPr/>
        </p:nvSpPr>
        <p:spPr>
          <a:xfrm>
            <a:off x="6185894" y="1368783"/>
            <a:ext cx="2566941" cy="357515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MRHMD</a:t>
            </a:r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での結果提示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B1F961-1539-4940-AD3E-8076163F9E53}"/>
              </a:ext>
            </a:extLst>
          </p:cNvPr>
          <p:cNvSpPr/>
          <p:nvPr/>
        </p:nvSpPr>
        <p:spPr>
          <a:xfrm>
            <a:off x="1225465" y="1807470"/>
            <a:ext cx="3928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ko-KR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DB689AE-8EBF-4094-8A51-774AF67E3F56}"/>
              </a:ext>
            </a:extLst>
          </p:cNvPr>
          <p:cNvSpPr/>
          <p:nvPr/>
        </p:nvSpPr>
        <p:spPr>
          <a:xfrm>
            <a:off x="6185894" y="4989671"/>
            <a:ext cx="1867653" cy="624288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先行研究の課題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8031937-EFA4-4DB2-A553-043CFFC1631C}"/>
              </a:ext>
            </a:extLst>
          </p:cNvPr>
          <p:cNvSpPr/>
          <p:nvPr/>
        </p:nvSpPr>
        <p:spPr>
          <a:xfrm>
            <a:off x="6185895" y="5376336"/>
            <a:ext cx="4997618" cy="78754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ja-JP" altLang="en-US" sz="1600" b="1" dirty="0">
                <a:latin typeface="+mn-ea"/>
              </a:rPr>
              <a:t>ひび割れ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検出と</a:t>
            </a:r>
            <a:r>
              <a:rPr lang="ja-JP" altLang="en-US" sz="1600" b="1" dirty="0">
                <a:latin typeface="+mn-ea"/>
              </a:rPr>
              <a:t>結果の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提示が別</a:t>
            </a:r>
            <a:r>
              <a:rPr lang="ja-JP" altLang="en-US" sz="1600" b="1" dirty="0">
                <a:latin typeface="+mn-ea"/>
              </a:rPr>
              <a:t>のシステム．</a:t>
            </a:r>
            <a:br>
              <a:rPr lang="en-US" altLang="ja-JP" sz="1600" b="1" dirty="0">
                <a:latin typeface="+mn-ea"/>
              </a:rPr>
            </a:b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リアルタイム</a:t>
            </a:r>
            <a:r>
              <a:rPr lang="ja-JP" altLang="en-US" sz="1600" b="1" dirty="0">
                <a:latin typeface="+mn-ea"/>
              </a:rPr>
              <a:t>さ，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インタラクティブ</a:t>
            </a:r>
            <a:r>
              <a:rPr lang="ja-JP" altLang="en-US" sz="1600" b="1" dirty="0">
                <a:latin typeface="+mn-ea"/>
              </a:rPr>
              <a:t>さが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不足</a:t>
            </a:r>
            <a:r>
              <a:rPr lang="ja-JP" altLang="en-US" sz="1600" b="1" dirty="0">
                <a:latin typeface="+mn-ea"/>
              </a:rPr>
              <a:t>．</a:t>
            </a:r>
            <a:endParaRPr lang="en-US" altLang="ja-JP" sz="16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2A3C05-6CC2-4C1B-86E1-695CEEEDB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2" y="1726195"/>
            <a:ext cx="4961966" cy="3143091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BD1FFE-0E1C-49EE-98F3-311E0584F486}"/>
              </a:ext>
            </a:extLst>
          </p:cNvPr>
          <p:cNvSpPr/>
          <p:nvPr/>
        </p:nvSpPr>
        <p:spPr>
          <a:xfrm>
            <a:off x="3907189" y="1372644"/>
            <a:ext cx="2321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(E. Karaaslan</a:t>
            </a:r>
            <a:r>
              <a:rPr lang="ja-JP" altLang="en-US" sz="1400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et al., 2018)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AA9A11-E528-435D-99C2-5D8CF9829035}"/>
              </a:ext>
            </a:extLst>
          </p:cNvPr>
          <p:cNvSpPr/>
          <p:nvPr/>
        </p:nvSpPr>
        <p:spPr>
          <a:xfrm>
            <a:off x="1061807" y="4974994"/>
            <a:ext cx="1867653" cy="624288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先行研究の課題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27D6F7-7AED-4229-ABB7-9443D4F7F19C}"/>
              </a:ext>
            </a:extLst>
          </p:cNvPr>
          <p:cNvSpPr/>
          <p:nvPr/>
        </p:nvSpPr>
        <p:spPr>
          <a:xfrm>
            <a:off x="1061808" y="5361659"/>
            <a:ext cx="4997618" cy="78754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幅広いひび割れのみ</a:t>
            </a:r>
            <a:r>
              <a:rPr lang="ja-JP" altLang="en-US" sz="1600" b="1" dirty="0">
                <a:latin typeface="+mn-ea"/>
              </a:rPr>
              <a:t>検出可能なシステム．</a:t>
            </a:r>
            <a:endParaRPr lang="en-US" altLang="ja-JP" sz="16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ja-JP" altLang="en-US" sz="1600" b="1" dirty="0">
                <a:latin typeface="+mn-ea"/>
              </a:rPr>
              <a:t>微小なひび割れの検出が難しい．</a:t>
            </a:r>
            <a:endParaRPr lang="en-US" altLang="ja-JP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82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36C70E-9852-4A3E-9862-CC83C00AABFC}"/>
              </a:ext>
            </a:extLst>
          </p:cNvPr>
          <p:cNvGrpSpPr/>
          <p:nvPr/>
        </p:nvGrpSpPr>
        <p:grpSpPr>
          <a:xfrm>
            <a:off x="9475803" y="3341526"/>
            <a:ext cx="306763" cy="1054347"/>
            <a:chOff x="9410929" y="3067288"/>
            <a:chExt cx="458636" cy="15763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B7EE8E4-D366-4FE1-847C-F81E35A191A9}"/>
                </a:ext>
              </a:extLst>
            </p:cNvPr>
            <p:cNvSpPr/>
            <p:nvPr/>
          </p:nvSpPr>
          <p:spPr>
            <a:xfrm>
              <a:off x="9410929" y="3067288"/>
              <a:ext cx="458636" cy="157633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249171B7-6EE9-4199-B20E-64284D2E3A68}"/>
                </a:ext>
              </a:extLst>
            </p:cNvPr>
            <p:cNvSpPr/>
            <p:nvPr/>
          </p:nvSpPr>
          <p:spPr>
            <a:xfrm rot="5400000">
              <a:off x="9509730" y="3764100"/>
              <a:ext cx="261033" cy="22012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216B5A8-0251-47A9-B265-3D206567969F}"/>
              </a:ext>
            </a:extLst>
          </p:cNvPr>
          <p:cNvGrpSpPr/>
          <p:nvPr/>
        </p:nvGrpSpPr>
        <p:grpSpPr>
          <a:xfrm>
            <a:off x="7487373" y="3374156"/>
            <a:ext cx="296536" cy="1019200"/>
            <a:chOff x="7320167" y="3064997"/>
            <a:chExt cx="458636" cy="15763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BC42622-441B-46F9-93E3-5E2058D9BEC2}"/>
                </a:ext>
              </a:extLst>
            </p:cNvPr>
            <p:cNvSpPr/>
            <p:nvPr/>
          </p:nvSpPr>
          <p:spPr>
            <a:xfrm rot="18900000">
              <a:off x="7320167" y="3064997"/>
              <a:ext cx="458636" cy="157633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AC78B45A-8067-4E53-824C-DBAE78B47B31}"/>
                </a:ext>
              </a:extLst>
            </p:cNvPr>
            <p:cNvSpPr/>
            <p:nvPr/>
          </p:nvSpPr>
          <p:spPr>
            <a:xfrm rot="13500000">
              <a:off x="7475690" y="3796179"/>
              <a:ext cx="279435" cy="23564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B6C31B-CA11-4434-B32D-0F1529A2F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173D3D-868D-42EE-8E83-8E8AB3ED85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478A5B9-CDDB-4735-A434-6F17B493D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提案手法</a:t>
            </a:r>
            <a:r>
              <a:rPr lang="ja-JP" altLang="en-US" sz="3000" dirty="0"/>
              <a:t>－システム構成－</a:t>
            </a:r>
            <a:endParaRPr lang="ko-KR" altLang="en-US" sz="3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3F0E5-4C13-4DD5-B16E-19D97E4CA932}"/>
              </a:ext>
            </a:extLst>
          </p:cNvPr>
          <p:cNvSpPr/>
          <p:nvPr/>
        </p:nvSpPr>
        <p:spPr>
          <a:xfrm>
            <a:off x="1057202" y="1333026"/>
            <a:ext cx="5832931" cy="824552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ひび割れ検査プロセスの統一化・リアルタイム化（</a:t>
            </a:r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分間）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AE2FAC-5F44-43CD-8802-8CF6679DBDCC}"/>
              </a:ext>
            </a:extLst>
          </p:cNvPr>
          <p:cNvSpPr/>
          <p:nvPr/>
        </p:nvSpPr>
        <p:spPr>
          <a:xfrm>
            <a:off x="1061594" y="1723097"/>
            <a:ext cx="10132871" cy="1899334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tIns="90000" bIns="90000" anchor="t">
            <a:noAutofit/>
          </a:bodyPr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ADA399AB-0BB0-4734-B0A1-AEAEC7C91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971861"/>
              </p:ext>
            </p:extLst>
          </p:nvPr>
        </p:nvGraphicFramePr>
        <p:xfrm>
          <a:off x="1061595" y="1723096"/>
          <a:ext cx="10132870" cy="1899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0B80ED6-3BA5-474E-A509-9FDE73EA7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133" y="2492822"/>
            <a:ext cx="821651" cy="82165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62AC20-33A3-463A-8CC8-E809FE7E7681}"/>
              </a:ext>
            </a:extLst>
          </p:cNvPr>
          <p:cNvGrpSpPr/>
          <p:nvPr/>
        </p:nvGrpSpPr>
        <p:grpSpPr>
          <a:xfrm>
            <a:off x="9650972" y="2353028"/>
            <a:ext cx="1388594" cy="986637"/>
            <a:chOff x="8883828" y="2017681"/>
            <a:chExt cx="2046888" cy="1454375"/>
          </a:xfrm>
        </p:grpSpPr>
        <p:pic>
          <p:nvPicPr>
            <p:cNvPr id="19" name="그림 18" descr="실루엣이(가) 표시된 사진&#10;&#10;자동 생성된 설명">
              <a:extLst>
                <a:ext uri="{FF2B5EF4-FFF2-40B4-BE49-F238E27FC236}">
                  <a16:creationId xmlns:a16="http://schemas.microsoft.com/office/drawing/2014/main" id="{6523E1F0-3EA8-45B5-92B4-567C9374C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06" r="32987"/>
            <a:stretch/>
          </p:blipFill>
          <p:spPr>
            <a:xfrm flipH="1">
              <a:off x="8883828" y="2017681"/>
              <a:ext cx="665775" cy="145437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56ACFC6-88D1-43C5-A8BE-D7040E1C9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81719" y="2083932"/>
              <a:ext cx="1348997" cy="1339005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8C12B5-B86D-478F-9A95-073A85730D88}"/>
              </a:ext>
            </a:extLst>
          </p:cNvPr>
          <p:cNvGrpSpPr/>
          <p:nvPr/>
        </p:nvGrpSpPr>
        <p:grpSpPr>
          <a:xfrm>
            <a:off x="2880618" y="2317941"/>
            <a:ext cx="1496752" cy="1010876"/>
            <a:chOff x="2972864" y="2338286"/>
            <a:chExt cx="1412411" cy="953914"/>
          </a:xfrm>
        </p:grpSpPr>
        <p:pic>
          <p:nvPicPr>
            <p:cNvPr id="13" name="그림 12" descr="가구이(가) 표시된 사진&#10;&#10;자동 생성된 설명">
              <a:extLst>
                <a:ext uri="{FF2B5EF4-FFF2-40B4-BE49-F238E27FC236}">
                  <a16:creationId xmlns:a16="http://schemas.microsoft.com/office/drawing/2014/main" id="{24E53C88-AEAC-4BD4-BF91-6870C3B3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864" y="2338286"/>
              <a:ext cx="557208" cy="953914"/>
            </a:xfrm>
            <a:prstGeom prst="rect">
              <a:avLst/>
            </a:prstGeom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0C31B11-F10A-409D-B662-D57D46BB4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62351" y="2432432"/>
              <a:ext cx="822924" cy="81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DF8F74-DFEF-43FD-AA96-D9E3F2552168}"/>
              </a:ext>
            </a:extLst>
          </p:cNvPr>
          <p:cNvGrpSpPr/>
          <p:nvPr/>
        </p:nvGrpSpPr>
        <p:grpSpPr>
          <a:xfrm>
            <a:off x="1057202" y="3757509"/>
            <a:ext cx="6434466" cy="2499657"/>
            <a:chOff x="1057202" y="3757509"/>
            <a:chExt cx="6434466" cy="249965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2C99EA7-7F81-4E5D-BBF7-BD467CE7725B}"/>
                </a:ext>
              </a:extLst>
            </p:cNvPr>
            <p:cNvSpPr/>
            <p:nvPr/>
          </p:nvSpPr>
          <p:spPr>
            <a:xfrm>
              <a:off x="1057202" y="3757509"/>
              <a:ext cx="2257498" cy="55750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rgbClr val="7030A0"/>
              </a:solidFill>
            </a:ln>
          </p:spPr>
          <p:txBody>
            <a:bodyPr wrap="square" lIns="180000" tIns="90000" rIns="180000" bIns="90000" anchor="t">
              <a:noAutofit/>
            </a:bodyPr>
            <a:lstStyle/>
            <a:p>
              <a:pPr algn="ctr"/>
              <a:r>
                <a:rPr lang="ja-JP" altLang="en-US" sz="1600" b="1" dirty="0">
                  <a:solidFill>
                    <a:schemeClr val="bg1"/>
                  </a:solidFill>
                  <a:latin typeface="+mn-ea"/>
                </a:rPr>
                <a:t>システム動作の様子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6B00154-5E64-4422-B31D-5AD9C8ACA806}"/>
                </a:ext>
              </a:extLst>
            </p:cNvPr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11" r="4"/>
            <a:stretch/>
          </p:blipFill>
          <p:spPr bwMode="auto">
            <a:xfrm>
              <a:off x="1061722" y="4166499"/>
              <a:ext cx="3260331" cy="209066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33CB4DE-2BFD-4AAD-973E-E62306A15DD4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23296" y="4155509"/>
              <a:ext cx="3168372" cy="2090667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C60AAC6-8582-4A75-BD26-695ADC34E054}"/>
                </a:ext>
              </a:extLst>
            </p:cNvPr>
            <p:cNvSpPr/>
            <p:nvPr/>
          </p:nvSpPr>
          <p:spPr>
            <a:xfrm>
              <a:off x="1057202" y="4155509"/>
              <a:ext cx="6433844" cy="209066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lIns="180000" tIns="90000" rIns="180000" bIns="90000" anchor="ctr">
              <a:noAutofit/>
            </a:bodyPr>
            <a:lstStyle/>
            <a:p>
              <a:pPr>
                <a:spcBef>
                  <a:spcPts val="600"/>
                </a:spcBef>
              </a:pPr>
              <a:endParaRPr lang="en-US" altLang="ja-JP" sz="1600" b="1" dirty="0">
                <a:latin typeface="+mn-ea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09359F-90DD-4868-B525-E14666138012}"/>
              </a:ext>
            </a:extLst>
          </p:cNvPr>
          <p:cNvGrpSpPr/>
          <p:nvPr/>
        </p:nvGrpSpPr>
        <p:grpSpPr>
          <a:xfrm>
            <a:off x="7868697" y="4145080"/>
            <a:ext cx="3325768" cy="2101096"/>
            <a:chOff x="7868697" y="4145080"/>
            <a:chExt cx="3325768" cy="210109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DF32DD0-C3AB-459A-A451-AC92BF79D43C}"/>
                </a:ext>
              </a:extLst>
            </p:cNvPr>
            <p:cNvSpPr/>
            <p:nvPr/>
          </p:nvSpPr>
          <p:spPr>
            <a:xfrm>
              <a:off x="7868705" y="4145080"/>
              <a:ext cx="3325760" cy="704871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rgbClr val="7030A0"/>
              </a:solidFill>
            </a:ln>
          </p:spPr>
          <p:txBody>
            <a:bodyPr wrap="square" lIns="180000" tIns="90000" rIns="180000" bIns="90000" anchor="t">
              <a:noAutofit/>
            </a:bodyPr>
            <a:lstStyle/>
            <a:p>
              <a:pPr algn="ctr"/>
              <a:r>
                <a:rPr lang="ja-JP" altLang="en-US" sz="1600" b="1" dirty="0">
                  <a:solidFill>
                    <a:schemeClr val="bg1"/>
                  </a:solidFill>
                  <a:latin typeface="+mn-ea"/>
                </a:rPr>
                <a:t>インタラクティブに精度を向上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AF7F60-D5C9-4F0C-BD0B-51E2E194F130}"/>
                </a:ext>
              </a:extLst>
            </p:cNvPr>
            <p:cNvSpPr/>
            <p:nvPr/>
          </p:nvSpPr>
          <p:spPr>
            <a:xfrm>
              <a:off x="7868697" y="4528120"/>
              <a:ext cx="3324525" cy="17180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txBody>
            <a:bodyPr wrap="square" lIns="180000" tIns="90000" rIns="180000" bIns="9000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ja-JP" altLang="en-US" sz="1600" b="1" dirty="0">
                  <a:latin typeface="+mn-ea"/>
                </a:rPr>
                <a:t>人がひび割れ検出結果</a:t>
              </a:r>
              <a:br>
                <a:rPr lang="en-US" altLang="ja-JP" sz="1600" b="1" dirty="0">
                  <a:latin typeface="+mn-ea"/>
                </a:rPr>
              </a:br>
              <a:r>
                <a:rPr lang="ja-JP" altLang="en-US" sz="1600" b="1" dirty="0">
                  <a:latin typeface="+mn-ea"/>
                </a:rPr>
                <a:t>の</a:t>
              </a:r>
              <a:r>
                <a:rPr lang="ja-JP" altLang="en-US" sz="1600" b="1" dirty="0">
                  <a:solidFill>
                    <a:srgbClr val="FF0000"/>
                  </a:solidFill>
                  <a:latin typeface="+mn-ea"/>
                </a:rPr>
                <a:t>誤検出領域データ</a:t>
              </a:r>
              <a:r>
                <a:rPr lang="ja-JP" altLang="en-US" sz="1600" b="1" dirty="0">
                  <a:latin typeface="+mn-ea"/>
                </a:rPr>
                <a:t>を</a:t>
              </a:r>
              <a:br>
                <a:rPr lang="en-US" altLang="ja-JP" sz="1600" b="1" dirty="0">
                  <a:latin typeface="+mn-ea"/>
                </a:rPr>
              </a:br>
              <a:r>
                <a:rPr lang="ja-JP" altLang="en-US" sz="1600" b="1" dirty="0">
                  <a:latin typeface="+mn-ea"/>
                </a:rPr>
                <a:t>作成し，</a:t>
              </a:r>
              <a:r>
                <a:rPr lang="ja-JP" altLang="en-US" sz="1600" b="1" dirty="0">
                  <a:solidFill>
                    <a:srgbClr val="FF0000"/>
                  </a:solidFill>
                  <a:latin typeface="+mn-ea"/>
                </a:rPr>
                <a:t>再学習</a:t>
              </a:r>
              <a:r>
                <a:rPr lang="ja-JP" altLang="en-US" sz="1600" b="1" dirty="0">
                  <a:latin typeface="+mn-ea"/>
                </a:rPr>
                <a:t>を行う</a:t>
              </a:r>
              <a:br>
                <a:rPr lang="en-US" altLang="ja-JP" sz="1600" b="1" dirty="0">
                  <a:latin typeface="+mn-ea"/>
                </a:rPr>
              </a:br>
              <a:r>
                <a:rPr lang="ja-JP" altLang="en-US" sz="1600" b="1" dirty="0">
                  <a:latin typeface="+mn-ea"/>
                </a:rPr>
                <a:t>ことで検出</a:t>
              </a:r>
              <a:r>
                <a:rPr lang="ja-JP" altLang="en-US" sz="1600" b="1" dirty="0">
                  <a:solidFill>
                    <a:srgbClr val="FF0000"/>
                  </a:solidFill>
                  <a:latin typeface="+mn-ea"/>
                </a:rPr>
                <a:t>精度を向上</a:t>
              </a:r>
              <a:br>
                <a:rPr lang="en-US" altLang="ja-JP" sz="1600" b="1" dirty="0">
                  <a:latin typeface="+mn-ea"/>
                </a:rPr>
              </a:br>
              <a:r>
                <a:rPr lang="ja-JP" altLang="en-US" sz="1600" b="1" dirty="0">
                  <a:latin typeface="+mn-ea"/>
                </a:rPr>
                <a:t>させる．</a:t>
              </a:r>
              <a:endParaRPr lang="en-US" altLang="ja-JP" sz="1600" b="1" dirty="0">
                <a:latin typeface="+mn-ea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BDCC230-A345-4E9A-B1D7-453FA030A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59364" y="4687123"/>
              <a:ext cx="696088" cy="67653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B98E96F-C83B-4FFE-A0BC-F11C6D54D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5452" y="5450050"/>
              <a:ext cx="700000" cy="676536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C3FCC04-5265-48EA-B126-7349F0211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24416" y="2397972"/>
            <a:ext cx="908371" cy="908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93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D60FFD-4C19-4532-A969-90D78EEE9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56499C-8CF0-4590-9C89-E3A3BFE97C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9692BE32-9AB2-4DE7-B588-5FA2B0CC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r>
              <a:rPr lang="ja-JP" altLang="en-US" sz="3000" dirty="0"/>
              <a:t>－モデル再学習と再初期化－</a:t>
            </a:r>
            <a:endParaRPr lang="ko-KR" altLang="en-US" sz="3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982517-11C5-43AA-A454-42FBFD660E9A}"/>
              </a:ext>
            </a:extLst>
          </p:cNvPr>
          <p:cNvSpPr/>
          <p:nvPr/>
        </p:nvSpPr>
        <p:spPr>
          <a:xfrm>
            <a:off x="1052350" y="1334935"/>
            <a:ext cx="10131396" cy="161083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endParaRPr lang="en-US" altLang="ja-JP" sz="1600" b="1" kern="100" dirty="0">
              <a:cs typeface="Times New Roman" panose="02020603050405020304" pitchFamily="18" charset="0"/>
            </a:endParaRPr>
          </a:p>
          <a:p>
            <a:r>
              <a:rPr lang="ja-JP" altLang="en-US" sz="1600" b="1" kern="100" dirty="0">
                <a:cs typeface="Times New Roman" panose="02020603050405020304" pitchFamily="18" charset="0"/>
              </a:rPr>
              <a:t>ひび割れ</a:t>
            </a:r>
            <a:r>
              <a:rPr lang="en-US" altLang="ja-JP" sz="1600" b="1" kern="100" dirty="0">
                <a:cs typeface="Times New Roman" panose="02020603050405020304" pitchFamily="18" charset="0"/>
              </a:rPr>
              <a:t>			</a:t>
            </a:r>
            <a:r>
              <a:rPr lang="ja-JP" altLang="en-US" sz="1600" b="1" kern="100" dirty="0">
                <a:cs typeface="Times New Roman" panose="02020603050405020304" pitchFamily="18" charset="0"/>
              </a:rPr>
              <a:t>（正検出</a:t>
            </a:r>
            <a:r>
              <a:rPr lang="en-US" altLang="ja-JP" sz="1600" b="1" kern="100" dirty="0">
                <a:cs typeface="Times New Roman" panose="02020603050405020304" pitchFamily="18" charset="0"/>
              </a:rPr>
              <a:t>; True</a:t>
            </a:r>
            <a:r>
              <a:rPr lang="ko-KR" altLang="en-US" sz="1600" b="1" kern="100" dirty="0"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cs typeface="Times New Roman" panose="02020603050405020304" pitchFamily="18" charset="0"/>
              </a:rPr>
              <a:t>Positive</a:t>
            </a:r>
            <a:r>
              <a:rPr lang="ja-JP" altLang="en-US" sz="1600" b="1" kern="100" dirty="0">
                <a:cs typeface="Times New Roman" panose="02020603050405020304" pitchFamily="18" charset="0"/>
              </a:rPr>
              <a:t>）</a:t>
            </a:r>
            <a:endParaRPr lang="en-US" altLang="ja-JP" sz="1600" b="1" kern="100" dirty="0">
              <a:cs typeface="Times New Roman" panose="02020603050405020304" pitchFamily="18" charset="0"/>
            </a:endParaRPr>
          </a:p>
          <a:p>
            <a:r>
              <a:rPr lang="ja-JP" altLang="en-US" sz="1600" b="1" kern="100" dirty="0">
                <a:cs typeface="Times New Roman" panose="02020603050405020304" pitchFamily="18" charset="0"/>
              </a:rPr>
              <a:t>背景</a:t>
            </a:r>
            <a:r>
              <a:rPr lang="en-US" altLang="ja-JP" sz="1600" b="1" kern="100" dirty="0">
                <a:cs typeface="Times New Roman" panose="02020603050405020304" pitchFamily="18" charset="0"/>
              </a:rPr>
              <a:t>			</a:t>
            </a:r>
            <a:r>
              <a:rPr lang="ja-JP" altLang="en-US" sz="1600" b="1" kern="100" dirty="0">
                <a:cs typeface="Times New Roman" panose="02020603050405020304" pitchFamily="18" charset="0"/>
              </a:rPr>
              <a:t>（正検出</a:t>
            </a:r>
            <a:r>
              <a:rPr lang="en-US" altLang="ja-JP" sz="1600" b="1" kern="100" dirty="0">
                <a:cs typeface="Times New Roman" panose="02020603050405020304" pitchFamily="18" charset="0"/>
              </a:rPr>
              <a:t>; True Negative</a:t>
            </a:r>
            <a:r>
              <a:rPr lang="ja-JP" altLang="en-US" sz="1600" b="1" kern="100" dirty="0">
                <a:cs typeface="Times New Roman" panose="02020603050405020304" pitchFamily="18" charset="0"/>
              </a:rPr>
              <a:t>）</a:t>
            </a:r>
            <a:endParaRPr lang="en-US" altLang="ja-JP" sz="1600" b="1" kern="100" dirty="0">
              <a:cs typeface="Times New Roman" panose="02020603050405020304" pitchFamily="18" charset="0"/>
            </a:endParaRPr>
          </a:p>
          <a:p>
            <a:r>
              <a:rPr lang="ja-JP" altLang="en-US" sz="1600" b="1" kern="100" dirty="0">
                <a:cs typeface="Times New Roman" panose="02020603050405020304" pitchFamily="18" charset="0"/>
              </a:rPr>
              <a:t>ひび割れに分類された背景</a:t>
            </a:r>
            <a:r>
              <a:rPr lang="en-US" altLang="ja-JP" sz="1600" b="1" kern="100" dirty="0">
                <a:cs typeface="Times New Roman" panose="02020603050405020304" pitchFamily="18" charset="0"/>
              </a:rPr>
              <a:t>	</a:t>
            </a:r>
            <a:r>
              <a:rPr lang="ja-JP" altLang="en-US" sz="1600" b="1" kern="100" dirty="0">
                <a:cs typeface="Times New Roman" panose="02020603050405020304" pitchFamily="18" charset="0"/>
              </a:rPr>
              <a:t>（</a:t>
            </a:r>
            <a:r>
              <a:rPr lang="ja-JP" altLang="en-US" sz="1600" b="1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誤検出</a:t>
            </a:r>
            <a:r>
              <a:rPr lang="en-US" altLang="ja-JP" sz="1600" b="1" kern="100" dirty="0">
                <a:cs typeface="Times New Roman" panose="02020603050405020304" pitchFamily="18" charset="0"/>
              </a:rPr>
              <a:t>; False Negative</a:t>
            </a:r>
            <a:r>
              <a:rPr lang="ja-JP" altLang="en-US" sz="1600" b="1" kern="100" dirty="0">
                <a:cs typeface="Times New Roman" panose="02020603050405020304" pitchFamily="18" charset="0"/>
              </a:rPr>
              <a:t>）</a:t>
            </a:r>
            <a:endParaRPr lang="en-US" altLang="ja-JP" sz="1600" b="1" kern="100" dirty="0">
              <a:cs typeface="Times New Roman" panose="02020603050405020304" pitchFamily="18" charset="0"/>
            </a:endParaRPr>
          </a:p>
          <a:p>
            <a:r>
              <a:rPr lang="ja-JP" altLang="en-US" sz="1600" b="1" kern="100" dirty="0">
                <a:cs typeface="Times New Roman" panose="02020603050405020304" pitchFamily="18" charset="0"/>
              </a:rPr>
              <a:t>背景に分類されたひび割れ</a:t>
            </a:r>
            <a:r>
              <a:rPr lang="en-US" altLang="ja-JP" sz="1600" b="1" kern="100" dirty="0">
                <a:cs typeface="Times New Roman" panose="02020603050405020304" pitchFamily="18" charset="0"/>
              </a:rPr>
              <a:t>	</a:t>
            </a:r>
            <a:r>
              <a:rPr lang="ja-JP" altLang="en-US" sz="1600" b="1" kern="100" dirty="0">
                <a:cs typeface="Times New Roman" panose="02020603050405020304" pitchFamily="18" charset="0"/>
              </a:rPr>
              <a:t>（</a:t>
            </a:r>
            <a:r>
              <a:rPr lang="ja-JP" altLang="en-US" sz="1600" b="1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未検出</a:t>
            </a:r>
            <a:r>
              <a:rPr lang="en-US" altLang="ja-JP" sz="1600" b="1" kern="100" dirty="0">
                <a:cs typeface="Times New Roman" panose="02020603050405020304" pitchFamily="18" charset="0"/>
              </a:rPr>
              <a:t>; False Positive</a:t>
            </a:r>
            <a:r>
              <a:rPr lang="ja-JP" altLang="en-US" sz="1600" b="1" kern="100" dirty="0">
                <a:cs typeface="Times New Roman" panose="02020603050405020304" pitchFamily="18" charset="0"/>
              </a:rPr>
              <a:t>）</a:t>
            </a:r>
            <a:endParaRPr lang="en-US" altLang="ja-JP" sz="1600" b="1" kern="100" dirty="0"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C18302-F427-4219-8E2A-5EB2D0109B5B}"/>
              </a:ext>
            </a:extLst>
          </p:cNvPr>
          <p:cNvSpPr/>
          <p:nvPr/>
        </p:nvSpPr>
        <p:spPr>
          <a:xfrm>
            <a:off x="8271512" y="1348724"/>
            <a:ext cx="2912234" cy="371949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4-class Binary prediction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09C065-625E-4C3F-BC2A-EFC777F30D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6792" y="1807300"/>
            <a:ext cx="2166966" cy="957363"/>
          </a:xfrm>
          <a:prstGeom prst="rect">
            <a:avLst/>
          </a:prstGeom>
          <a:noFill/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C170CA-D554-41E4-9AD3-E067C8C58BA5}"/>
              </a:ext>
            </a:extLst>
          </p:cNvPr>
          <p:cNvSpPr/>
          <p:nvPr/>
        </p:nvSpPr>
        <p:spPr>
          <a:xfrm>
            <a:off x="1052350" y="3071450"/>
            <a:ext cx="10131396" cy="3214624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ctr">
            <a:noAutofit/>
          </a:bodyPr>
          <a:lstStyle/>
          <a:p>
            <a:pPr>
              <a:spcBef>
                <a:spcPts val="600"/>
              </a:spcBef>
            </a:pPr>
            <a:endParaRPr lang="en-US" altLang="ja-JP" sz="1600" b="1" dirty="0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6794DC-FAD2-4967-812D-435F65294DCE}"/>
              </a:ext>
            </a:extLst>
          </p:cNvPr>
          <p:cNvSpPr/>
          <p:nvPr/>
        </p:nvSpPr>
        <p:spPr>
          <a:xfrm>
            <a:off x="9139148" y="3077853"/>
            <a:ext cx="2044597" cy="378280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再学習・再初期化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2F705F-2D96-4349-9E52-300BBA50734F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>
          <a:xfrm>
            <a:off x="5863654" y="4783586"/>
            <a:ext cx="9279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처리 78">
            <a:extLst>
              <a:ext uri="{FF2B5EF4-FFF2-40B4-BE49-F238E27FC236}">
                <a16:creationId xmlns:a16="http://schemas.microsoft.com/office/drawing/2014/main" id="{CD843FC2-5705-486A-BCBA-8AE26CCD23F7}"/>
              </a:ext>
            </a:extLst>
          </p:cNvPr>
          <p:cNvSpPr/>
          <p:nvPr/>
        </p:nvSpPr>
        <p:spPr>
          <a:xfrm>
            <a:off x="5099667" y="4577588"/>
            <a:ext cx="763987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Predict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AFD3F80-A569-4972-81A0-28BA81DF30FA}"/>
              </a:ext>
            </a:extLst>
          </p:cNvPr>
          <p:cNvCxnSpPr>
            <a:cxnSpLocks/>
            <a:stCxn id="88" idx="3"/>
            <a:endCxn id="86" idx="2"/>
          </p:cNvCxnSpPr>
          <p:nvPr/>
        </p:nvCxnSpPr>
        <p:spPr>
          <a:xfrm>
            <a:off x="4305226" y="4783001"/>
            <a:ext cx="2711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DA6855A-67DA-4FCF-B08C-2B5E92E16A66}"/>
              </a:ext>
            </a:extLst>
          </p:cNvPr>
          <p:cNvCxnSpPr>
            <a:cxnSpLocks/>
            <a:stCxn id="82" idx="2"/>
            <a:endCxn id="86" idx="4"/>
          </p:cNvCxnSpPr>
          <p:nvPr/>
        </p:nvCxnSpPr>
        <p:spPr>
          <a:xfrm rot="5400000">
            <a:off x="6470202" y="3045778"/>
            <a:ext cx="167595" cy="3636897"/>
          </a:xfrm>
          <a:prstGeom prst="bentConnector3">
            <a:avLst>
              <a:gd name="adj1" fmla="val 236400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FAE73BB-1AC0-4454-B89D-117CFE5C2E45}"/>
              </a:ext>
            </a:extLst>
          </p:cNvPr>
          <p:cNvSpPr/>
          <p:nvPr/>
        </p:nvSpPr>
        <p:spPr>
          <a:xfrm>
            <a:off x="7799328" y="4502374"/>
            <a:ext cx="1146238" cy="27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New dataset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E15A6007-A7C8-4C91-8B41-BE072959B929}"/>
              </a:ext>
            </a:extLst>
          </p:cNvPr>
          <p:cNvSpPr/>
          <p:nvPr/>
        </p:nvSpPr>
        <p:spPr>
          <a:xfrm>
            <a:off x="6791600" y="4577588"/>
            <a:ext cx="1027222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Human interaction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6A780E4-867C-4E2E-9D81-94FB1130D8D2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7818822" y="4780430"/>
            <a:ext cx="1097248" cy="3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12F63C-B555-419D-A3A9-2252E0A3036A}"/>
              </a:ext>
            </a:extLst>
          </p:cNvPr>
          <p:cNvSpPr/>
          <p:nvPr/>
        </p:nvSpPr>
        <p:spPr>
          <a:xfrm>
            <a:off x="2138606" y="4492285"/>
            <a:ext cx="740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Dataset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15CEA1C-14FF-4FC3-8183-86501567063B}"/>
              </a:ext>
            </a:extLst>
          </p:cNvPr>
          <p:cNvSpPr/>
          <p:nvPr/>
        </p:nvSpPr>
        <p:spPr>
          <a:xfrm>
            <a:off x="4576402" y="4617977"/>
            <a:ext cx="318296" cy="330047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en-US" altLang="ja-JP" sz="2400" dirty="0">
                <a:ln w="19050">
                  <a:noFill/>
                </a:ln>
                <a:latin typeface="MS UI Gothic" panose="020B0600070205080204" pitchFamily="34" charset="-128"/>
                <a:ea typeface="MS UI Gothic" panose="020B0600070205080204" pitchFamily="34" charset="-128"/>
              </a:rPr>
              <a:t>+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D9E0066-F42F-42A7-9C89-D8DEC32AFA34}"/>
              </a:ext>
            </a:extLst>
          </p:cNvPr>
          <p:cNvCxnSpPr>
            <a:cxnSpLocks/>
            <a:stCxn id="86" idx="6"/>
            <a:endCxn id="79" idx="1"/>
          </p:cNvCxnSpPr>
          <p:nvPr/>
        </p:nvCxnSpPr>
        <p:spPr>
          <a:xfrm>
            <a:off x="4894698" y="4783001"/>
            <a:ext cx="204969" cy="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순서도: 처리 87">
            <a:extLst>
              <a:ext uri="{FF2B5EF4-FFF2-40B4-BE49-F238E27FC236}">
                <a16:creationId xmlns:a16="http://schemas.microsoft.com/office/drawing/2014/main" id="{22D48E20-6EB7-48D3-BFE7-BCFFCF73E024}"/>
              </a:ext>
            </a:extLst>
          </p:cNvPr>
          <p:cNvSpPr/>
          <p:nvPr/>
        </p:nvSpPr>
        <p:spPr>
          <a:xfrm>
            <a:off x="3495182" y="4577003"/>
            <a:ext cx="810044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Initialize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069882F-E461-4BE2-BEA9-E37C43D01F09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2038465" y="4772291"/>
            <a:ext cx="9792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8D62548-4ABF-4981-8BC1-D25E2D68AD6F}"/>
              </a:ext>
            </a:extLst>
          </p:cNvPr>
          <p:cNvCxnSpPr>
            <a:cxnSpLocks/>
            <a:stCxn id="82" idx="2"/>
            <a:endCxn id="91" idx="4"/>
          </p:cNvCxnSpPr>
          <p:nvPr/>
        </p:nvCxnSpPr>
        <p:spPr>
          <a:xfrm rot="5400000">
            <a:off x="5696225" y="2261091"/>
            <a:ext cx="156885" cy="5195561"/>
          </a:xfrm>
          <a:prstGeom prst="bentConnector3">
            <a:avLst>
              <a:gd name="adj1" fmla="val 626347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907383E-AADF-44C5-892A-2A378EBCC159}"/>
              </a:ext>
            </a:extLst>
          </p:cNvPr>
          <p:cNvSpPr/>
          <p:nvPr/>
        </p:nvSpPr>
        <p:spPr>
          <a:xfrm>
            <a:off x="3017738" y="4607267"/>
            <a:ext cx="318296" cy="330047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en-US" altLang="ja-JP" sz="2400" dirty="0">
                <a:ln w="19050">
                  <a:noFill/>
                </a:ln>
                <a:latin typeface="MS UI Gothic" panose="020B0600070205080204" pitchFamily="34" charset="-128"/>
                <a:ea typeface="MS UI Gothic" panose="020B0600070205080204" pitchFamily="34" charset="-128"/>
              </a:rPr>
              <a:t>+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BDFA1A-5114-4FD6-AB91-332F94109C92}"/>
              </a:ext>
            </a:extLst>
          </p:cNvPr>
          <p:cNvCxnSpPr>
            <a:cxnSpLocks/>
            <a:stCxn id="91" idx="6"/>
            <a:endCxn id="88" idx="1"/>
          </p:cNvCxnSpPr>
          <p:nvPr/>
        </p:nvCxnSpPr>
        <p:spPr>
          <a:xfrm>
            <a:off x="3336034" y="4772291"/>
            <a:ext cx="159148" cy="107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93154D8-1DBF-4BD2-93FB-BD79E880DE58}"/>
              </a:ext>
            </a:extLst>
          </p:cNvPr>
          <p:cNvSpPr/>
          <p:nvPr/>
        </p:nvSpPr>
        <p:spPr>
          <a:xfrm>
            <a:off x="4847545" y="5181580"/>
            <a:ext cx="768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Re-train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9029F32-08B5-46D7-A39C-897B8B4E9503}"/>
              </a:ext>
            </a:extLst>
          </p:cNvPr>
          <p:cNvSpPr/>
          <p:nvPr/>
        </p:nvSpPr>
        <p:spPr>
          <a:xfrm>
            <a:off x="4715298" y="5802003"/>
            <a:ext cx="1033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Re-initialize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순서도: 처리 94">
            <a:extLst>
              <a:ext uri="{FF2B5EF4-FFF2-40B4-BE49-F238E27FC236}">
                <a16:creationId xmlns:a16="http://schemas.microsoft.com/office/drawing/2014/main" id="{B19D5FA9-D3A0-4739-8056-078501A33204}"/>
              </a:ext>
            </a:extLst>
          </p:cNvPr>
          <p:cNvSpPr/>
          <p:nvPr/>
        </p:nvSpPr>
        <p:spPr>
          <a:xfrm>
            <a:off x="5929093" y="4988998"/>
            <a:ext cx="810044" cy="41199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Train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9C18A2E-00D6-491F-B5DF-AD41312EA816}"/>
              </a:ext>
            </a:extLst>
          </p:cNvPr>
          <p:cNvSpPr/>
          <p:nvPr/>
        </p:nvSpPr>
        <p:spPr>
          <a:xfrm>
            <a:off x="5856002" y="4516196"/>
            <a:ext cx="9260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Prediction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B3E3C869-4B5C-4CFE-A2C1-02DBC1CB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338" y="3756594"/>
            <a:ext cx="781554" cy="75960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19F172C6-C8C2-4AE2-A94C-58F0D39EA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54" y="3662506"/>
            <a:ext cx="785944" cy="759598"/>
          </a:xfrm>
          <a:prstGeom prst="rect">
            <a:avLst/>
          </a:prstGeom>
        </p:spPr>
      </p:pic>
      <p:pic>
        <p:nvPicPr>
          <p:cNvPr id="100" name="그림 99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2DF1BFA1-B45C-4BB2-94F1-2BB7907E9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297" y="3672625"/>
            <a:ext cx="781558" cy="755872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882C88B5-1246-4398-9D4B-F9F4D6641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5199" y="3692617"/>
            <a:ext cx="755776" cy="755772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560B6EA9-358A-4BDB-A484-7889534F5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327" y="3689610"/>
            <a:ext cx="755872" cy="755868"/>
          </a:xfrm>
          <a:prstGeom prst="rect">
            <a:avLst/>
          </a:prstGeom>
        </p:spPr>
      </p:pic>
      <p:pic>
        <p:nvPicPr>
          <p:cNvPr id="104" name="그림 103" descr="실외, 바위, 건물, 앉아있는이(가) 표시된 사진&#10;&#10;자동 생성된 설명">
            <a:extLst>
              <a:ext uri="{FF2B5EF4-FFF2-40B4-BE49-F238E27FC236}">
                <a16:creationId xmlns:a16="http://schemas.microsoft.com/office/drawing/2014/main" id="{3261A32B-B466-4D39-AD95-55DE088B0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828" y="3203334"/>
            <a:ext cx="781554" cy="755868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D5589B8-E865-4641-9121-01C7E6C073DF}"/>
              </a:ext>
            </a:extLst>
          </p:cNvPr>
          <p:cNvSpPr/>
          <p:nvPr/>
        </p:nvSpPr>
        <p:spPr>
          <a:xfrm>
            <a:off x="4448453" y="3943359"/>
            <a:ext cx="574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Input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6DC263D-7B3C-4E34-9303-E2AEF9B95D67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4735550" y="4258548"/>
            <a:ext cx="1" cy="359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 descr="실외, 바위, 건물, 앉아있는이(가) 표시된 사진&#10;&#10;자동 생성된 설명">
            <a:extLst>
              <a:ext uri="{FF2B5EF4-FFF2-40B4-BE49-F238E27FC236}">
                <a16:creationId xmlns:a16="http://schemas.microsoft.com/office/drawing/2014/main" id="{42633F2E-940A-46C4-AEAF-A0BCD6AE5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3013" y="3654661"/>
            <a:ext cx="785942" cy="760110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FEB7-B0B4-4BEB-B8DE-499B87410D0C}"/>
              </a:ext>
            </a:extLst>
          </p:cNvPr>
          <p:cNvSpPr/>
          <p:nvPr/>
        </p:nvSpPr>
        <p:spPr>
          <a:xfrm>
            <a:off x="9026230" y="4630784"/>
            <a:ext cx="705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Output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2CE4AC3A-17DC-461B-B475-135057508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799" y="4391347"/>
            <a:ext cx="781558" cy="7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AFD5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07A78-8239-49B1-B491-8579F458C1EB}"/>
              </a:ext>
            </a:extLst>
          </p:cNvPr>
          <p:cNvSpPr/>
          <p:nvPr/>
        </p:nvSpPr>
        <p:spPr>
          <a:xfrm>
            <a:off x="1058878" y="1277849"/>
            <a:ext cx="1268821" cy="570328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実験環境</a:t>
            </a:r>
            <a:endParaRPr lang="en-US" altLang="ja-JP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915EFF-292F-445B-8A8C-EEB9118091CA}"/>
              </a:ext>
            </a:extLst>
          </p:cNvPr>
          <p:cNvSpPr/>
          <p:nvPr/>
        </p:nvSpPr>
        <p:spPr>
          <a:xfrm>
            <a:off x="1058878" y="1676400"/>
            <a:ext cx="10130063" cy="452299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b">
            <a:noAutofit/>
          </a:bodyPr>
          <a:lstStyle/>
          <a:p>
            <a:pPr lvl="0"/>
            <a:endParaRPr lang="en-US" altLang="ko-KR" sz="1600" b="1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ACF94D-B7DC-44AF-B917-DEFA45FA3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5073A4-7B1C-40DD-ABBF-7E65B03B0D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B6C23164-29BE-4161-AD4B-147DF8F9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ko-KR" dirty="0"/>
              <a:t>実験</a:t>
            </a:r>
            <a:r>
              <a:rPr lang="ja-JP" altLang="en-US" sz="3000" dirty="0"/>
              <a:t>－</a:t>
            </a:r>
            <a:r>
              <a:rPr lang="ja-JP" altLang="ko-KR" sz="3000" dirty="0"/>
              <a:t>ひび割れ検出精度の評価</a:t>
            </a:r>
            <a:r>
              <a:rPr lang="ja-JP" altLang="en-US" sz="3000" dirty="0"/>
              <a:t>－</a:t>
            </a:r>
            <a:endParaRPr lang="ko-KR" altLang="en-US" sz="3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7DDC6C-8BD8-42C8-AAA4-B1B1AE5FFCA5}"/>
              </a:ext>
            </a:extLst>
          </p:cNvPr>
          <p:cNvGrpSpPr/>
          <p:nvPr/>
        </p:nvGrpSpPr>
        <p:grpSpPr>
          <a:xfrm>
            <a:off x="7174148" y="1795646"/>
            <a:ext cx="3034689" cy="1957554"/>
            <a:chOff x="7808422" y="1813764"/>
            <a:chExt cx="3034689" cy="195755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242B7EB-E17D-46D0-BB45-66D6C0FC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5344" y="2021462"/>
              <a:ext cx="2333141" cy="1749856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3388FBB-472B-4344-8123-A971F82C3937}"/>
                </a:ext>
              </a:extLst>
            </p:cNvPr>
            <p:cNvSpPr/>
            <p:nvPr/>
          </p:nvSpPr>
          <p:spPr>
            <a:xfrm>
              <a:off x="9051361" y="2202251"/>
              <a:ext cx="389130" cy="2900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BB357A7-62F7-4268-8B5C-17134C28D925}"/>
                </a:ext>
              </a:extLst>
            </p:cNvPr>
            <p:cNvSpPr/>
            <p:nvPr/>
          </p:nvSpPr>
          <p:spPr>
            <a:xfrm>
              <a:off x="9204980" y="2371913"/>
              <a:ext cx="389130" cy="29000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말풍선: 사각형 21">
              <a:extLst>
                <a:ext uri="{FF2B5EF4-FFF2-40B4-BE49-F238E27FC236}">
                  <a16:creationId xmlns:a16="http://schemas.microsoft.com/office/drawing/2014/main" id="{30C33A4E-2DEA-4985-908A-9C81F3F07FA8}"/>
                </a:ext>
              </a:extLst>
            </p:cNvPr>
            <p:cNvSpPr/>
            <p:nvPr/>
          </p:nvSpPr>
          <p:spPr>
            <a:xfrm>
              <a:off x="9545159" y="2775440"/>
              <a:ext cx="1297952" cy="338554"/>
            </a:xfrm>
            <a:prstGeom prst="wedgeRectCallout">
              <a:avLst>
                <a:gd name="adj1" fmla="val -44038"/>
                <a:gd name="adj2" fmla="val -106306"/>
              </a:avLst>
            </a:prstGeom>
            <a:solidFill>
              <a:srgbClr val="7030A0"/>
            </a:solidFill>
            <a:ln w="28575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ea"/>
                  <a:cs typeface="Calibri" panose="020F0502020204030204" pitchFamily="34" charset="0"/>
                  <a:sym typeface="MS PGothic"/>
                </a:rPr>
                <a:t>Inspection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말풍선: 사각형 45">
              <a:extLst>
                <a:ext uri="{FF2B5EF4-FFF2-40B4-BE49-F238E27FC236}">
                  <a16:creationId xmlns:a16="http://schemas.microsoft.com/office/drawing/2014/main" id="{8F4A00A7-429E-4EEA-96C7-73FD402AE506}"/>
                </a:ext>
              </a:extLst>
            </p:cNvPr>
            <p:cNvSpPr/>
            <p:nvPr/>
          </p:nvSpPr>
          <p:spPr>
            <a:xfrm>
              <a:off x="7808422" y="1813764"/>
              <a:ext cx="1064786" cy="338554"/>
            </a:xfrm>
            <a:prstGeom prst="wedgeRectCallout">
              <a:avLst>
                <a:gd name="adj1" fmla="val 58368"/>
                <a:gd name="adj2" fmla="val 99075"/>
              </a:avLst>
            </a:prstGeom>
            <a:solidFill>
              <a:srgbClr val="7030A0"/>
            </a:solidFill>
            <a:ln w="28575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ea"/>
                  <a:cs typeface="Calibri" panose="020F0502020204030204" pitchFamily="34" charset="0"/>
                  <a:sym typeface="MS PGothic"/>
                </a:rPr>
                <a:t>Training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A898EB-5A61-4F31-827B-BB06628D4D7F}"/>
              </a:ext>
            </a:extLst>
          </p:cNvPr>
          <p:cNvGrpSpPr/>
          <p:nvPr/>
        </p:nvGrpSpPr>
        <p:grpSpPr>
          <a:xfrm>
            <a:off x="1193470" y="1819581"/>
            <a:ext cx="3615840" cy="4237281"/>
            <a:chOff x="3506127" y="1821610"/>
            <a:chExt cx="3615840" cy="423728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26309BA-3350-40B3-91FF-B76897098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34890" y="1821610"/>
              <a:ext cx="3571014" cy="98407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C0D59D-D5BF-41BA-971C-6A376D882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34890" y="2906013"/>
              <a:ext cx="3587077" cy="984069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1684FBC-A76F-48A4-945C-9506412AD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6862" y="3988123"/>
              <a:ext cx="3587070" cy="98407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8CC426F-B398-4CAA-8E60-009A1D5A7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34899" y="5074818"/>
              <a:ext cx="3571006" cy="984073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BE317E0-8A7E-4D29-A491-68213944A240}"/>
                </a:ext>
              </a:extLst>
            </p:cNvPr>
            <p:cNvSpPr/>
            <p:nvPr/>
          </p:nvSpPr>
          <p:spPr>
            <a:xfrm>
              <a:off x="3506127" y="1821610"/>
              <a:ext cx="13931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rPr>
                <a:t>Training wall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3822ED3-FB2F-41A3-8C4C-A403C2D1C77F}"/>
                </a:ext>
              </a:extLst>
            </p:cNvPr>
            <p:cNvSpPr/>
            <p:nvPr/>
          </p:nvSpPr>
          <p:spPr>
            <a:xfrm>
              <a:off x="3518827" y="2934124"/>
              <a:ext cx="1761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rPr>
                <a:t>Initial Prediction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E54A2AF-A12E-4757-9674-D5893A8EB71D}"/>
                </a:ext>
              </a:extLst>
            </p:cNvPr>
            <p:cNvSpPr/>
            <p:nvPr/>
          </p:nvSpPr>
          <p:spPr>
            <a:xfrm>
              <a:off x="3506127" y="4000454"/>
              <a:ext cx="20760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rPr>
                <a:t>Binary ground truth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7A1B134-9E57-4020-BD70-CFB2474C2CE4}"/>
                </a:ext>
              </a:extLst>
            </p:cNvPr>
            <p:cNvSpPr/>
            <p:nvPr/>
          </p:nvSpPr>
          <p:spPr>
            <a:xfrm>
              <a:off x="3506127" y="5088635"/>
              <a:ext cx="20974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ea typeface="MS PGothic"/>
                  <a:cs typeface="Calibri" panose="020F0502020204030204" pitchFamily="34" charset="0"/>
                  <a:sym typeface="MS PGothic"/>
                </a:rPr>
                <a:t>4-class ground truth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9DCC1AFE-4B52-45A7-8515-D72E685BC4A7}"/>
                </a:ext>
              </a:extLst>
            </p:cNvPr>
            <p:cNvCxnSpPr>
              <a:cxnSpLocks/>
            </p:cNvCxnSpPr>
            <p:nvPr/>
          </p:nvCxnSpPr>
          <p:spPr>
            <a:xfrm>
              <a:off x="7113938" y="2345026"/>
              <a:ext cx="5354" cy="794800"/>
            </a:xfrm>
            <a:prstGeom prst="bentConnector3">
              <a:avLst>
                <a:gd name="adj1" fmla="val 1949157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0F3F66C5-6F19-4C2F-9825-4C23673511BE}"/>
                </a:ext>
              </a:extLst>
            </p:cNvPr>
            <p:cNvCxnSpPr>
              <a:cxnSpLocks/>
              <a:stCxn id="34" idx="3"/>
              <a:endCxn id="36" idx="3"/>
            </p:cNvCxnSpPr>
            <p:nvPr/>
          </p:nvCxnSpPr>
          <p:spPr>
            <a:xfrm flipH="1">
              <a:off x="7105905" y="3398048"/>
              <a:ext cx="16062" cy="2168807"/>
            </a:xfrm>
            <a:prstGeom prst="bentConnector3">
              <a:avLst>
                <a:gd name="adj1" fmla="val -648362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55D355A-81FC-43F6-871D-4F30BADA6855}"/>
              </a:ext>
            </a:extLst>
          </p:cNvPr>
          <p:cNvSpPr/>
          <p:nvPr/>
        </p:nvSpPr>
        <p:spPr>
          <a:xfrm>
            <a:off x="4990273" y="2476005"/>
            <a:ext cx="1653924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初期化モデル</a:t>
            </a:r>
            <a:endParaRPr lang="en-US" altLang="ja-JP" sz="16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87DF9FE-05FA-487D-ACB5-8545B26961A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4801281" y="4699635"/>
            <a:ext cx="1914082" cy="13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64C0F57-EC38-4641-AB69-3135571C98AD}"/>
              </a:ext>
            </a:extLst>
          </p:cNvPr>
          <p:cNvCxnSpPr>
            <a:cxnSpLocks/>
          </p:cNvCxnSpPr>
          <p:nvPr/>
        </p:nvCxnSpPr>
        <p:spPr>
          <a:xfrm flipH="1">
            <a:off x="4809311" y="4478129"/>
            <a:ext cx="1063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69FBF30-6EA6-44DA-9B3D-8DB25F87603B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822015" y="5800350"/>
            <a:ext cx="1893348" cy="4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C5227B5-54E7-411C-BB77-37090835CF51}"/>
              </a:ext>
            </a:extLst>
          </p:cNvPr>
          <p:cNvCxnSpPr>
            <a:cxnSpLocks/>
          </p:cNvCxnSpPr>
          <p:nvPr/>
        </p:nvCxnSpPr>
        <p:spPr>
          <a:xfrm>
            <a:off x="5817235" y="4499610"/>
            <a:ext cx="0" cy="10363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1F85D0F-7FC8-45EF-BF7B-7E1C5DB43BAB}"/>
              </a:ext>
            </a:extLst>
          </p:cNvPr>
          <p:cNvCxnSpPr>
            <a:cxnSpLocks/>
          </p:cNvCxnSpPr>
          <p:nvPr/>
        </p:nvCxnSpPr>
        <p:spPr>
          <a:xfrm>
            <a:off x="5893435" y="4499610"/>
            <a:ext cx="0" cy="11468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막힌 원호 84">
            <a:extLst>
              <a:ext uri="{FF2B5EF4-FFF2-40B4-BE49-F238E27FC236}">
                <a16:creationId xmlns:a16="http://schemas.microsoft.com/office/drawing/2014/main" id="{7F56E858-19D4-4E38-916A-726EC34EB827}"/>
              </a:ext>
            </a:extLst>
          </p:cNvPr>
          <p:cNvSpPr/>
          <p:nvPr/>
        </p:nvSpPr>
        <p:spPr>
          <a:xfrm>
            <a:off x="5756275" y="4624501"/>
            <a:ext cx="198756" cy="165278"/>
          </a:xfrm>
          <a:prstGeom prst="blockArc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D5C7DA4-CC1A-4499-8CD5-E6D7AE95F768}"/>
              </a:ext>
            </a:extLst>
          </p:cNvPr>
          <p:cNvSpPr/>
          <p:nvPr/>
        </p:nvSpPr>
        <p:spPr>
          <a:xfrm>
            <a:off x="6715363" y="4499610"/>
            <a:ext cx="1278017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ja-JP" altLang="en-US" sz="1600" b="1" dirty="0">
                <a:latin typeface="+mn-ea"/>
              </a:rPr>
              <a:t>再初期化</a:t>
            </a:r>
            <a:endParaRPr lang="en-US" altLang="ja-JP" sz="1600" b="1" dirty="0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159B303-CCB8-4C09-97FF-5B8EC1FADDAE}"/>
              </a:ext>
            </a:extLst>
          </p:cNvPr>
          <p:cNvSpPr/>
          <p:nvPr/>
        </p:nvSpPr>
        <p:spPr>
          <a:xfrm>
            <a:off x="6715363" y="5586360"/>
            <a:ext cx="1278017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ja-JP" altLang="en-US" sz="1600" b="1" dirty="0">
                <a:latin typeface="+mn-ea"/>
              </a:rPr>
              <a:t>再初期化</a:t>
            </a:r>
            <a:endParaRPr lang="en-US" altLang="ja-JP" sz="1600" b="1" dirty="0">
              <a:latin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ABE966B-6857-4428-9144-AFC6A5D9D94D}"/>
              </a:ext>
            </a:extLst>
          </p:cNvPr>
          <p:cNvSpPr/>
          <p:nvPr/>
        </p:nvSpPr>
        <p:spPr>
          <a:xfrm>
            <a:off x="8496693" y="4488846"/>
            <a:ext cx="2528310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  <a:latin typeface="+mn-ea"/>
              </a:rPr>
              <a:t>Binary-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再初期化モデル</a:t>
            </a:r>
            <a:endParaRPr lang="en-US" altLang="ja-JP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11ADC38-87F6-49D1-9E6E-2BBC1295E837}"/>
              </a:ext>
            </a:extLst>
          </p:cNvPr>
          <p:cNvSpPr/>
          <p:nvPr/>
        </p:nvSpPr>
        <p:spPr>
          <a:xfrm>
            <a:off x="8496693" y="5580019"/>
            <a:ext cx="2528310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  <a:latin typeface="+mn-ea"/>
              </a:rPr>
              <a:t>4Class-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再初期化モデル</a:t>
            </a:r>
            <a:endParaRPr lang="en-US" altLang="ja-JP" sz="16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7F97AB6-3924-4FF6-A191-04CEEA425D7B}"/>
              </a:ext>
            </a:extLst>
          </p:cNvPr>
          <p:cNvCxnSpPr>
            <a:cxnSpLocks/>
            <a:stCxn id="68" idx="3"/>
            <a:endCxn id="122" idx="1"/>
          </p:cNvCxnSpPr>
          <p:nvPr/>
        </p:nvCxnSpPr>
        <p:spPr>
          <a:xfrm flipV="1">
            <a:off x="7993380" y="4702836"/>
            <a:ext cx="503313" cy="10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8FF670C-2783-4A81-9267-B562A66A732D}"/>
              </a:ext>
            </a:extLst>
          </p:cNvPr>
          <p:cNvCxnSpPr>
            <a:cxnSpLocks/>
            <a:stCxn id="69" idx="3"/>
            <a:endCxn id="123" idx="1"/>
          </p:cNvCxnSpPr>
          <p:nvPr/>
        </p:nvCxnSpPr>
        <p:spPr>
          <a:xfrm flipV="1">
            <a:off x="7993380" y="5794009"/>
            <a:ext cx="503313" cy="6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5F63F58-718D-4E3A-A72D-C2AB1E2075DB}"/>
              </a:ext>
            </a:extLst>
          </p:cNvPr>
          <p:cNvSpPr/>
          <p:nvPr/>
        </p:nvSpPr>
        <p:spPr>
          <a:xfrm>
            <a:off x="8496693" y="3962904"/>
            <a:ext cx="2528310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  <a:latin typeface="+mn-ea"/>
              </a:rPr>
              <a:t>Binary-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再学習モデル</a:t>
            </a:r>
            <a:endParaRPr lang="en-US" altLang="ja-JP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80A7C-DEC5-4B0C-83FB-FC6099441499}"/>
              </a:ext>
            </a:extLst>
          </p:cNvPr>
          <p:cNvSpPr/>
          <p:nvPr/>
        </p:nvSpPr>
        <p:spPr>
          <a:xfrm>
            <a:off x="8496693" y="5025552"/>
            <a:ext cx="2528310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  <a:latin typeface="+mn-ea"/>
              </a:rPr>
              <a:t>4Class-</a:t>
            </a: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再学習モデル</a:t>
            </a:r>
            <a:endParaRPr lang="en-US" altLang="ja-JP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E988CC6-F01B-435F-B8D6-4CD21BFABF9B}"/>
              </a:ext>
            </a:extLst>
          </p:cNvPr>
          <p:cNvSpPr/>
          <p:nvPr/>
        </p:nvSpPr>
        <p:spPr>
          <a:xfrm>
            <a:off x="6730661" y="3971508"/>
            <a:ext cx="1278017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ja-JP" altLang="en-US" sz="1600" b="1" dirty="0">
                <a:latin typeface="+mn-ea"/>
              </a:rPr>
              <a:t>再学習</a:t>
            </a:r>
            <a:endParaRPr lang="en-US" altLang="ja-JP" sz="1600" b="1" dirty="0">
              <a:latin typeface="+mn-ea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F8747AF-DE1C-4520-B5F8-CA5986685DA0}"/>
              </a:ext>
            </a:extLst>
          </p:cNvPr>
          <p:cNvCxnSpPr>
            <a:cxnSpLocks/>
            <a:stCxn id="138" idx="3"/>
            <a:endCxn id="132" idx="1"/>
          </p:cNvCxnSpPr>
          <p:nvPr/>
        </p:nvCxnSpPr>
        <p:spPr>
          <a:xfrm flipV="1">
            <a:off x="8008678" y="4176894"/>
            <a:ext cx="488015" cy="8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3665B28-1851-4C41-8E37-DEEEBD76A02E}"/>
              </a:ext>
            </a:extLst>
          </p:cNvPr>
          <p:cNvSpPr/>
          <p:nvPr/>
        </p:nvSpPr>
        <p:spPr>
          <a:xfrm>
            <a:off x="6714760" y="5027959"/>
            <a:ext cx="1278017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ja-JP" altLang="en-US" sz="1600" b="1" dirty="0">
                <a:latin typeface="+mn-ea"/>
              </a:rPr>
              <a:t>再学習</a:t>
            </a:r>
            <a:endParaRPr lang="en-US" altLang="ja-JP" sz="1600" b="1" dirty="0">
              <a:latin typeface="+mn-ea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A3355-8E78-4A7E-AEF5-71F67F7C4D8D}"/>
              </a:ext>
            </a:extLst>
          </p:cNvPr>
          <p:cNvCxnSpPr>
            <a:cxnSpLocks/>
            <a:stCxn id="140" idx="3"/>
            <a:endCxn id="133" idx="1"/>
          </p:cNvCxnSpPr>
          <p:nvPr/>
        </p:nvCxnSpPr>
        <p:spPr>
          <a:xfrm flipV="1">
            <a:off x="7992777" y="5239542"/>
            <a:ext cx="503916" cy="2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668BFD-095D-4200-9B85-CB3946B28515}"/>
              </a:ext>
            </a:extLst>
          </p:cNvPr>
          <p:cNvCxnSpPr>
            <a:cxnSpLocks/>
            <a:endCxn id="140" idx="1"/>
          </p:cNvCxnSpPr>
          <p:nvPr/>
        </p:nvCxnSpPr>
        <p:spPr>
          <a:xfrm rot="5400000" flipH="1" flipV="1">
            <a:off x="6183102" y="5262350"/>
            <a:ext cx="552059" cy="51125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4285C238-B83C-46E8-8774-EB2B8009F14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22246" y="4195520"/>
            <a:ext cx="552059" cy="51125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D4BF5C6-0C19-4DA4-BE80-5E6CBD71EFC4}"/>
              </a:ext>
            </a:extLst>
          </p:cNvPr>
          <p:cNvSpPr/>
          <p:nvPr/>
        </p:nvSpPr>
        <p:spPr>
          <a:xfrm>
            <a:off x="5094994" y="3534131"/>
            <a:ext cx="1458202" cy="4279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ja-JP" altLang="en-US" sz="1600" b="1" dirty="0">
                <a:latin typeface="+mn-ea"/>
              </a:rPr>
              <a:t>人間の補正</a:t>
            </a:r>
            <a:endParaRPr lang="en-US" altLang="ja-JP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53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ACF94D-B7DC-44AF-B917-DEFA45FA3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5073A4-7B1C-40DD-ABBF-7E65B03B0D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B6C23164-29BE-4161-AD4B-147DF8F9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結果・考察</a:t>
            </a:r>
            <a:r>
              <a:rPr lang="ja-JP" altLang="en-US" sz="3000" dirty="0"/>
              <a:t>－</a:t>
            </a:r>
            <a:r>
              <a:rPr lang="ja-JP" altLang="ko-KR" sz="3000" dirty="0"/>
              <a:t>ひび割れ検出精度の評価</a:t>
            </a:r>
            <a:r>
              <a:rPr lang="ja-JP" altLang="en-US" sz="3000" dirty="0"/>
              <a:t>－</a:t>
            </a:r>
            <a:endParaRPr lang="ko-KR" altLang="en-US" sz="3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A8876F-2702-400A-BDC1-150EDCF242D3}"/>
              </a:ext>
            </a:extLst>
          </p:cNvPr>
          <p:cNvSpPr/>
          <p:nvPr/>
        </p:nvSpPr>
        <p:spPr>
          <a:xfrm>
            <a:off x="1061271" y="1276190"/>
            <a:ext cx="1790715" cy="570328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実験結果</a:t>
            </a:r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-Train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C6687-D896-4C92-A5D7-21F20F6FBFB2}"/>
              </a:ext>
            </a:extLst>
          </p:cNvPr>
          <p:cNvSpPr/>
          <p:nvPr/>
        </p:nvSpPr>
        <p:spPr>
          <a:xfrm>
            <a:off x="1057201" y="1652953"/>
            <a:ext cx="10131396" cy="459837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b">
            <a:noAutofit/>
          </a:bodyPr>
          <a:lstStyle/>
          <a:p>
            <a:pPr lvl="0"/>
            <a:endParaRPr lang="en-US" altLang="ko-KR" sz="1600" b="1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8EF1F5-61E6-4DAE-A6FA-439CF8E3E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5" t="42789" r="50541" b="35704"/>
          <a:stretch/>
        </p:blipFill>
        <p:spPr>
          <a:xfrm>
            <a:off x="2784642" y="2564117"/>
            <a:ext cx="1753137" cy="7447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6A2C7F-5D43-4C9B-A728-283C2581F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3" t="41526" r="49893" b="33596"/>
          <a:stretch/>
        </p:blipFill>
        <p:spPr>
          <a:xfrm>
            <a:off x="5535954" y="5274385"/>
            <a:ext cx="1753137" cy="744789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D0F2D1-D14D-401C-96AB-02AAFD401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21" t="41741" r="49974" b="33994"/>
          <a:stretch/>
        </p:blipFill>
        <p:spPr>
          <a:xfrm>
            <a:off x="7343995" y="5276392"/>
            <a:ext cx="1753137" cy="744789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F11462-2734-4021-8E9A-3F946A3A44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4640" y="1757996"/>
            <a:ext cx="1753137" cy="7409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8C54F1-DC4B-4377-B0C8-7F97A3D633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46" t="40900" r="49017" b="33526"/>
          <a:stretch/>
        </p:blipFill>
        <p:spPr>
          <a:xfrm>
            <a:off x="7343995" y="4485288"/>
            <a:ext cx="1753137" cy="73556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4E535B-F5F4-4687-AB60-B72A0F12DE83}"/>
              </a:ext>
            </a:extLst>
          </p:cNvPr>
          <p:cNvSpPr/>
          <p:nvPr/>
        </p:nvSpPr>
        <p:spPr>
          <a:xfrm>
            <a:off x="1031419" y="2744571"/>
            <a:ext cx="1820567" cy="47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90000" rIns="180000" bIns="90000" anchor="t">
            <a:spAutoFit/>
          </a:bodyPr>
          <a:lstStyle/>
          <a:p>
            <a:pPr algn="r"/>
            <a:r>
              <a:rPr lang="ja-JP" altLang="en-US" sz="1600" b="1" dirty="0">
                <a:latin typeface="+mn-ea"/>
              </a:rPr>
              <a:t>初期化モデル</a:t>
            </a:r>
            <a:endParaRPr lang="en-US" altLang="ja-JP" sz="16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D56432-A620-42CC-AD6E-6CCB18075936}"/>
              </a:ext>
            </a:extLst>
          </p:cNvPr>
          <p:cNvSpPr/>
          <p:nvPr/>
        </p:nvSpPr>
        <p:spPr>
          <a:xfrm>
            <a:off x="3687878" y="5408152"/>
            <a:ext cx="1820567" cy="427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90000" rIns="180000" bIns="90000" anchor="t">
            <a:spAutoFit/>
          </a:bodyPr>
          <a:lstStyle/>
          <a:p>
            <a:pPr algn="r"/>
            <a:r>
              <a:rPr lang="ja-JP" altLang="en-US" sz="1600" b="1" dirty="0">
                <a:latin typeface="+mn-ea"/>
              </a:rPr>
              <a:t>再初期化</a:t>
            </a:r>
            <a:endParaRPr lang="en-US" altLang="ja-JP" sz="1600" b="1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5F94B4-CFAE-43BE-A631-E0FCC165AA50}"/>
              </a:ext>
            </a:extLst>
          </p:cNvPr>
          <p:cNvSpPr/>
          <p:nvPr/>
        </p:nvSpPr>
        <p:spPr>
          <a:xfrm>
            <a:off x="3687879" y="4611201"/>
            <a:ext cx="1820567" cy="427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90000" rIns="180000" bIns="90000" anchor="t">
            <a:spAutoFit/>
          </a:bodyPr>
          <a:lstStyle/>
          <a:p>
            <a:pPr algn="r"/>
            <a:r>
              <a:rPr lang="ja-JP" altLang="en-US" sz="1600" b="1" dirty="0">
                <a:latin typeface="+mn-ea"/>
              </a:rPr>
              <a:t>再学習</a:t>
            </a:r>
            <a:endParaRPr lang="en-US" altLang="ja-JP" sz="1600" b="1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06C967-C4E6-42FE-9C96-B90F7C055961}"/>
              </a:ext>
            </a:extLst>
          </p:cNvPr>
          <p:cNvSpPr/>
          <p:nvPr/>
        </p:nvSpPr>
        <p:spPr>
          <a:xfrm>
            <a:off x="964073" y="1913859"/>
            <a:ext cx="1820567" cy="427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90000" rIns="180000" bIns="90000" anchor="t">
            <a:spAutoFit/>
          </a:bodyPr>
          <a:lstStyle/>
          <a:p>
            <a:pPr algn="r"/>
            <a:r>
              <a:rPr lang="en-US" altLang="ja-JP" sz="1600" b="1" dirty="0">
                <a:latin typeface="+mn-ea"/>
              </a:rPr>
              <a:t>Train</a:t>
            </a:r>
            <a:r>
              <a:rPr lang="ja-JP" altLang="en-US" sz="1600" b="1" dirty="0">
                <a:latin typeface="+mn-ea"/>
              </a:rPr>
              <a:t>画像</a:t>
            </a:r>
            <a:endParaRPr lang="en-US" altLang="ja-JP" sz="1600" b="1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849EAC8-6EA5-4937-923D-3F08536B0BCD}"/>
              </a:ext>
            </a:extLst>
          </p:cNvPr>
          <p:cNvSpPr/>
          <p:nvPr/>
        </p:nvSpPr>
        <p:spPr>
          <a:xfrm>
            <a:off x="7659102" y="3914087"/>
            <a:ext cx="1127249" cy="4279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en-US" altLang="ja-JP" sz="1600" b="1" dirty="0">
                <a:latin typeface="+mn-ea"/>
              </a:rPr>
              <a:t>4-class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ED8C2-30AC-4211-8571-EB108F2F6406}"/>
              </a:ext>
            </a:extLst>
          </p:cNvPr>
          <p:cNvSpPr/>
          <p:nvPr/>
        </p:nvSpPr>
        <p:spPr>
          <a:xfrm>
            <a:off x="5846012" y="3909275"/>
            <a:ext cx="1127249" cy="4279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en-US" altLang="ja-JP" sz="1600" b="1" dirty="0">
                <a:latin typeface="+mn-ea"/>
              </a:rPr>
              <a:t>Binary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236824B-04AE-4F5C-B562-55AB49CE67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61" t="40621" r="49696" b="35510"/>
          <a:stretch/>
        </p:blipFill>
        <p:spPr>
          <a:xfrm>
            <a:off x="5542338" y="4465186"/>
            <a:ext cx="1740367" cy="7640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5D0EB8-8BF7-4FE3-8E61-6F40B9B3CCF6}"/>
              </a:ext>
            </a:extLst>
          </p:cNvPr>
          <p:cNvSpPr/>
          <p:nvPr/>
        </p:nvSpPr>
        <p:spPr>
          <a:xfrm>
            <a:off x="9190178" y="3919970"/>
            <a:ext cx="1753137" cy="4279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en-US" altLang="ja-JP" sz="1600" b="1" dirty="0">
                <a:latin typeface="+mn-ea"/>
              </a:rPr>
              <a:t>4-class (</a:t>
            </a:r>
            <a:r>
              <a:rPr lang="en-US" altLang="ja-JP" sz="1600" b="1" dirty="0" err="1">
                <a:latin typeface="+mn-ea"/>
              </a:rPr>
              <a:t>rgw</a:t>
            </a:r>
            <a:r>
              <a:rPr lang="en-US" altLang="ja-JP" sz="1600" b="1" dirty="0">
                <a:latin typeface="+mn-ea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70D7DC-7B85-41DD-BBEB-027D645F56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707" t="41160" r="50557" b="30624"/>
          <a:stretch/>
        </p:blipFill>
        <p:spPr>
          <a:xfrm>
            <a:off x="9190178" y="5274385"/>
            <a:ext cx="1753137" cy="744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87DB5E-3E3D-4566-BFDB-F4A15D115E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46" t="41008" r="50362" b="33823"/>
          <a:stretch/>
        </p:blipFill>
        <p:spPr>
          <a:xfrm>
            <a:off x="9190178" y="4485288"/>
            <a:ext cx="1753138" cy="7220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D3F54D9-6661-4223-978E-AA69C712C6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4640" y="3403866"/>
            <a:ext cx="1753137" cy="68125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C1EF20-6391-4A40-B65F-C2AF89AE41A3}"/>
              </a:ext>
            </a:extLst>
          </p:cNvPr>
          <p:cNvSpPr/>
          <p:nvPr/>
        </p:nvSpPr>
        <p:spPr>
          <a:xfrm>
            <a:off x="988006" y="3498878"/>
            <a:ext cx="1820567" cy="427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90000" rIns="180000" bIns="90000" anchor="t">
            <a:spAutoFit/>
          </a:bodyPr>
          <a:lstStyle/>
          <a:p>
            <a:pPr algn="r"/>
            <a:r>
              <a:rPr lang="en-US" altLang="ja-JP" sz="1600" b="1" dirty="0">
                <a:latin typeface="+mn-ea"/>
              </a:rPr>
              <a:t>Ground truth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F42F027-9425-4E4C-9CE0-730A8DBDB485}"/>
              </a:ext>
            </a:extLst>
          </p:cNvPr>
          <p:cNvCxnSpPr>
            <a:cxnSpLocks/>
          </p:cNvCxnSpPr>
          <p:nvPr/>
        </p:nvCxnSpPr>
        <p:spPr>
          <a:xfrm>
            <a:off x="4547937" y="2128470"/>
            <a:ext cx="2" cy="808041"/>
          </a:xfrm>
          <a:prstGeom prst="bentConnector3">
            <a:avLst>
              <a:gd name="adj1" fmla="val 11430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E36C03-684C-4B96-8355-987C2ECDB7EE}"/>
              </a:ext>
            </a:extLst>
          </p:cNvPr>
          <p:cNvSpPr/>
          <p:nvPr/>
        </p:nvSpPr>
        <p:spPr>
          <a:xfrm>
            <a:off x="4618737" y="2314297"/>
            <a:ext cx="1282209" cy="3664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ja-JP" altLang="en-US" sz="1200" b="1" dirty="0">
                <a:latin typeface="+mn-ea"/>
              </a:rPr>
              <a:t>初期化モデル</a:t>
            </a:r>
            <a:endParaRPr lang="en-US" altLang="ja-JP" sz="1200" b="1" dirty="0">
              <a:latin typeface="+mn-ea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8A70F7A-18EE-43E6-8E49-541DD9BE7131}"/>
              </a:ext>
            </a:extLst>
          </p:cNvPr>
          <p:cNvCxnSpPr>
            <a:cxnSpLocks/>
          </p:cNvCxnSpPr>
          <p:nvPr/>
        </p:nvCxnSpPr>
        <p:spPr>
          <a:xfrm>
            <a:off x="4536012" y="3070817"/>
            <a:ext cx="2" cy="808041"/>
          </a:xfrm>
          <a:prstGeom prst="bentConnector3">
            <a:avLst>
              <a:gd name="adj1" fmla="val 11430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EDA55DD-2B9D-4085-90DE-581E80D9A5B2}"/>
              </a:ext>
            </a:extLst>
          </p:cNvPr>
          <p:cNvSpPr/>
          <p:nvPr/>
        </p:nvSpPr>
        <p:spPr>
          <a:xfrm>
            <a:off x="4605209" y="3264402"/>
            <a:ext cx="1282209" cy="3664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ja-JP" altLang="en-US" sz="1200" b="1" dirty="0">
                <a:latin typeface="+mn-ea"/>
              </a:rPr>
              <a:t>人間の補正</a:t>
            </a:r>
            <a:endParaRPr lang="en-US" altLang="ja-JP" sz="1200" b="1" dirty="0">
              <a:latin typeface="+mn-ea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418C4AF-DF40-4EF6-9A51-430D2B1C395B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3732439" y="4013886"/>
            <a:ext cx="732343" cy="87480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271F1E0-0E68-4011-9F97-9945588BEF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02647" y="4307892"/>
            <a:ext cx="1561661" cy="1116109"/>
          </a:xfrm>
          <a:prstGeom prst="bentConnector3">
            <a:avLst>
              <a:gd name="adj1" fmla="val 9944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774C841-E04D-4245-A6BB-CD9DAB15BB56}"/>
                  </a:ext>
                </a:extLst>
              </p:cNvPr>
              <p:cNvSpPr/>
              <p:nvPr/>
            </p:nvSpPr>
            <p:spPr>
              <a:xfrm>
                <a:off x="8101201" y="1657671"/>
                <a:ext cx="3513993" cy="7150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altLang="ko-KR" sz="14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774C841-E04D-4245-A6BB-CD9DAB15B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01" y="1657671"/>
                <a:ext cx="3513993" cy="7150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B1D70188-39FD-4EC1-B176-F0CA0A4DBD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301429"/>
              </p:ext>
            </p:extLst>
          </p:nvPr>
        </p:nvGraphicFramePr>
        <p:xfrm>
          <a:off x="5930740" y="2003504"/>
          <a:ext cx="3509940" cy="1702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92550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ACF94D-B7DC-44AF-B917-DEFA45FA3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907D46-C73C-40CC-89EC-DD8740AEBC4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5073A4-7B1C-40DD-ABBF-7E65B03B0D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>
                <a:latin typeface="Yu Gothic" panose="020B0400000000000000" pitchFamily="34" charset="-128"/>
                <a:ea typeface="Yu Gothic" panose="020B0400000000000000" pitchFamily="34" charset="-128"/>
              </a:rPr>
              <a:t>201613031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>
                <a:latin typeface="Yu Gothic" panose="020B0400000000000000" pitchFamily="34" charset="-128"/>
                <a:ea typeface="Yu Gothic" panose="020B0400000000000000" pitchFamily="34" charset="-128"/>
              </a:rPr>
              <a:t>PARK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" name="제목 개체 틀 3">
            <a:extLst>
              <a:ext uri="{FF2B5EF4-FFF2-40B4-BE49-F238E27FC236}">
                <a16:creationId xmlns:a16="http://schemas.microsoft.com/office/drawing/2014/main" id="{B6C23164-29BE-4161-AD4B-147DF8F9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結果・考察</a:t>
            </a:r>
            <a:r>
              <a:rPr lang="ja-JP" altLang="en-US" sz="3000" dirty="0"/>
              <a:t>－</a:t>
            </a:r>
            <a:r>
              <a:rPr lang="ja-JP" altLang="ko-KR" sz="3000" dirty="0"/>
              <a:t>ひび割れ検出精度の評価</a:t>
            </a:r>
            <a:r>
              <a:rPr lang="ja-JP" altLang="en-US" sz="3000" dirty="0"/>
              <a:t>－</a:t>
            </a:r>
            <a:endParaRPr lang="ko-KR" altLang="en-US" sz="3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A8876F-2702-400A-BDC1-150EDCF242D3}"/>
              </a:ext>
            </a:extLst>
          </p:cNvPr>
          <p:cNvSpPr/>
          <p:nvPr/>
        </p:nvSpPr>
        <p:spPr>
          <a:xfrm>
            <a:off x="1061271" y="1276190"/>
            <a:ext cx="2051205" cy="570328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t">
            <a:no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+mn-ea"/>
              </a:rPr>
              <a:t>実験結果</a:t>
            </a:r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-Inspect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C6687-D896-4C92-A5D7-21F20F6FBFB2}"/>
              </a:ext>
            </a:extLst>
          </p:cNvPr>
          <p:cNvSpPr/>
          <p:nvPr/>
        </p:nvSpPr>
        <p:spPr>
          <a:xfrm>
            <a:off x="1057201" y="1652953"/>
            <a:ext cx="10131396" cy="459837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180000" tIns="90000" rIns="180000" bIns="90000" anchor="b">
            <a:noAutofit/>
          </a:bodyPr>
          <a:lstStyle/>
          <a:p>
            <a:pPr lvl="0"/>
            <a:endParaRPr lang="en-US" altLang="ko-KR" sz="1600" b="1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DD2F35-6D42-483E-9C20-E864F6CDC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00" t="31230" r="16749" b="46548"/>
          <a:stretch/>
        </p:blipFill>
        <p:spPr>
          <a:xfrm>
            <a:off x="2995790" y="2605018"/>
            <a:ext cx="1245282" cy="740948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F413EA-BDF3-469B-9BF4-4396BDB91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74" t="29473" r="17875" b="48305"/>
          <a:stretch/>
        </p:blipFill>
        <p:spPr>
          <a:xfrm>
            <a:off x="4970559" y="2602604"/>
            <a:ext cx="1245282" cy="733598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5E9DFD-2536-48EB-B7F5-F8961B7175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47" t="29691" r="19303" b="48087"/>
          <a:stretch/>
        </p:blipFill>
        <p:spPr>
          <a:xfrm>
            <a:off x="5796406" y="5256878"/>
            <a:ext cx="1245282" cy="757171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50B6C6-77FC-413D-81A6-5D1593289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58" t="28998" r="18293" b="48780"/>
          <a:stretch/>
        </p:blipFill>
        <p:spPr>
          <a:xfrm>
            <a:off x="7659858" y="5257756"/>
            <a:ext cx="1245282" cy="744789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351EBB-6D5B-4540-AD41-7E9FE4758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4" t="40633" r="74819" b="37145"/>
          <a:stretch/>
        </p:blipFill>
        <p:spPr>
          <a:xfrm>
            <a:off x="2437584" y="2605018"/>
            <a:ext cx="576296" cy="740948"/>
          </a:xfrm>
          <a:prstGeom prst="rect">
            <a:avLst/>
          </a:prstGeom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BEB673-C4AC-4874-B459-CDC9943BF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2" t="44006" r="75751" b="33772"/>
          <a:stretch/>
        </p:blipFill>
        <p:spPr>
          <a:xfrm>
            <a:off x="4394263" y="2605018"/>
            <a:ext cx="576296" cy="733598"/>
          </a:xfrm>
          <a:prstGeom prst="rect">
            <a:avLst/>
          </a:prstGeom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7096CF-1690-442C-971E-7D8155ABA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80" t="44045" r="75403" b="33733"/>
          <a:stretch/>
        </p:blipFill>
        <p:spPr>
          <a:xfrm>
            <a:off x="5220110" y="5256878"/>
            <a:ext cx="576296" cy="757171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AB93B4-6795-4F42-98CC-5C6BDF376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68" t="44341" r="75316" b="33437"/>
          <a:stretch/>
        </p:blipFill>
        <p:spPr>
          <a:xfrm>
            <a:off x="7083563" y="5257756"/>
            <a:ext cx="576296" cy="744789"/>
          </a:xfrm>
          <a:prstGeom prst="rect">
            <a:avLst/>
          </a:prstGeom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65F720F-5D3B-4EB2-8329-221B268232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32" t="44398" r="75751" b="34793"/>
          <a:stretch/>
        </p:blipFill>
        <p:spPr>
          <a:xfrm>
            <a:off x="7083563" y="4464866"/>
            <a:ext cx="576296" cy="7373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F774042-79FF-4503-850F-9939AC93CE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793" t="31578" r="18456" b="47730"/>
          <a:stretch/>
        </p:blipFill>
        <p:spPr>
          <a:xfrm>
            <a:off x="7659857" y="4469016"/>
            <a:ext cx="1245282" cy="73320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AA37CF-E812-4B08-A59F-31B20B16867E}"/>
              </a:ext>
            </a:extLst>
          </p:cNvPr>
          <p:cNvSpPr/>
          <p:nvPr/>
        </p:nvSpPr>
        <p:spPr>
          <a:xfrm>
            <a:off x="7482612" y="3911961"/>
            <a:ext cx="1083703" cy="4279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en-US" altLang="ja-JP" sz="1600" b="1" dirty="0">
                <a:latin typeface="+mn-ea"/>
              </a:rPr>
              <a:t>4-class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64FC65-CCB4-4ED7-99F3-5CEAD31F2627}"/>
              </a:ext>
            </a:extLst>
          </p:cNvPr>
          <p:cNvSpPr/>
          <p:nvPr/>
        </p:nvSpPr>
        <p:spPr>
          <a:xfrm>
            <a:off x="5672315" y="3909102"/>
            <a:ext cx="995379" cy="4279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en-US" altLang="ja-JP" sz="1600" b="1" dirty="0">
                <a:latin typeface="+mn-ea"/>
              </a:rPr>
              <a:t>Binary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2A8B972-3C6C-4C52-B27E-F3605C2AF5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85" t="43909" r="74694" b="35498"/>
          <a:stretch/>
        </p:blipFill>
        <p:spPr>
          <a:xfrm>
            <a:off x="5220109" y="4464866"/>
            <a:ext cx="576297" cy="7490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296907-DD9E-40FA-8FFC-A8F5321DF1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946" t="31843" r="18460" b="48633"/>
          <a:stretch/>
        </p:blipFill>
        <p:spPr>
          <a:xfrm>
            <a:off x="5796405" y="4464553"/>
            <a:ext cx="1245282" cy="74383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50FDF7-B9B7-41B3-B2FF-CCBAF043BA34}"/>
              </a:ext>
            </a:extLst>
          </p:cNvPr>
          <p:cNvSpPr/>
          <p:nvPr/>
        </p:nvSpPr>
        <p:spPr>
          <a:xfrm>
            <a:off x="8980186" y="3922875"/>
            <a:ext cx="1753137" cy="4279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en-US" altLang="ja-JP" sz="1600" b="1" dirty="0">
                <a:latin typeface="+mn-ea"/>
              </a:rPr>
              <a:t>4-class (</a:t>
            </a:r>
            <a:r>
              <a:rPr lang="en-US" altLang="ja-JP" sz="1600" b="1" dirty="0" err="1">
                <a:latin typeface="+mn-ea"/>
              </a:rPr>
              <a:t>rgw</a:t>
            </a:r>
            <a:r>
              <a:rPr lang="en-US" altLang="ja-JP" sz="1600" b="1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4C5448-CD60-4062-9F39-C5214C94E6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83" t="42882" r="75216" b="29808"/>
          <a:stretch/>
        </p:blipFill>
        <p:spPr>
          <a:xfrm>
            <a:off x="8956039" y="5258596"/>
            <a:ext cx="553721" cy="7332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697F6B6-D20A-4931-9E42-F1411C20FA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931" t="30135" r="17685" b="47863"/>
          <a:stretch/>
        </p:blipFill>
        <p:spPr>
          <a:xfrm>
            <a:off x="9509760" y="5258596"/>
            <a:ext cx="1415337" cy="7332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58D7F1-28C9-4728-B848-2461A0D7AF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781" t="39979" r="73877" b="25978"/>
          <a:stretch/>
        </p:blipFill>
        <p:spPr>
          <a:xfrm>
            <a:off x="8956040" y="4482032"/>
            <a:ext cx="553720" cy="7392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BFC5445-3688-4D4A-BF95-7A722405A1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812" t="27008" r="16269" b="47847"/>
          <a:stretch/>
        </p:blipFill>
        <p:spPr>
          <a:xfrm>
            <a:off x="9509761" y="4482032"/>
            <a:ext cx="1406102" cy="73929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38D4FC-0A6A-4136-9940-72F5C7D12D1E}"/>
              </a:ext>
            </a:extLst>
          </p:cNvPr>
          <p:cNvSpPr/>
          <p:nvPr/>
        </p:nvSpPr>
        <p:spPr>
          <a:xfrm>
            <a:off x="3454498" y="5419908"/>
            <a:ext cx="1820567" cy="427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90000" rIns="180000" bIns="90000" anchor="t">
            <a:spAutoFit/>
          </a:bodyPr>
          <a:lstStyle/>
          <a:p>
            <a:pPr algn="r"/>
            <a:r>
              <a:rPr lang="ja-JP" altLang="en-US" sz="1600" b="1" dirty="0">
                <a:latin typeface="+mn-ea"/>
              </a:rPr>
              <a:t>再初期化モデル</a:t>
            </a:r>
            <a:endParaRPr lang="en-US" altLang="ja-JP" sz="1600" b="1" dirty="0"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392EE01-D0BF-4A20-BC2D-8B1FA055B75C}"/>
              </a:ext>
            </a:extLst>
          </p:cNvPr>
          <p:cNvSpPr/>
          <p:nvPr/>
        </p:nvSpPr>
        <p:spPr>
          <a:xfrm>
            <a:off x="3454499" y="4622957"/>
            <a:ext cx="1820567" cy="427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90000" rIns="180000" bIns="90000" anchor="t">
            <a:spAutoFit/>
          </a:bodyPr>
          <a:lstStyle/>
          <a:p>
            <a:pPr algn="r"/>
            <a:r>
              <a:rPr lang="ja-JP" altLang="en-US" sz="1600" b="1" dirty="0">
                <a:latin typeface="+mn-ea"/>
              </a:rPr>
              <a:t>再学習モデル</a:t>
            </a:r>
            <a:endParaRPr lang="en-US" altLang="ja-JP" sz="1600" b="1" dirty="0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AF5FC-0FE3-40FA-83C1-DD03206E804C}"/>
              </a:ext>
            </a:extLst>
          </p:cNvPr>
          <p:cNvSpPr/>
          <p:nvPr/>
        </p:nvSpPr>
        <p:spPr>
          <a:xfrm>
            <a:off x="696041" y="2765561"/>
            <a:ext cx="1820567" cy="427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90000" rIns="180000" bIns="90000" anchor="t">
            <a:spAutoFit/>
          </a:bodyPr>
          <a:lstStyle/>
          <a:p>
            <a:pPr algn="r"/>
            <a:r>
              <a:rPr lang="en-US" altLang="ja-JP" sz="1600" b="1" dirty="0">
                <a:latin typeface="+mn-ea"/>
              </a:rPr>
              <a:t>Inspect</a:t>
            </a:r>
            <a:r>
              <a:rPr lang="ja-JP" altLang="en-US" sz="1600" b="1" dirty="0">
                <a:latin typeface="+mn-ea"/>
              </a:rPr>
              <a:t>画像</a:t>
            </a:r>
            <a:endParaRPr lang="en-US" altLang="ja-JP" sz="1600" b="1" dirty="0"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775599-37FE-46FF-B7AE-5A144C1C8D75}"/>
              </a:ext>
            </a:extLst>
          </p:cNvPr>
          <p:cNvSpPr/>
          <p:nvPr/>
        </p:nvSpPr>
        <p:spPr>
          <a:xfrm>
            <a:off x="4657119" y="2133201"/>
            <a:ext cx="1282209" cy="3664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ja-JP" altLang="en-US" sz="1200" b="1" dirty="0">
                <a:latin typeface="+mn-ea"/>
              </a:rPr>
              <a:t>初期化モデル</a:t>
            </a:r>
            <a:endParaRPr lang="en-US" altLang="ja-JP" sz="1200" b="1" dirty="0">
              <a:latin typeface="+mn-ea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DD3C809C-4FFA-4ABC-8F95-5AD9485F8E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61560" y="4363142"/>
            <a:ext cx="754806" cy="222268"/>
          </a:xfrm>
          <a:prstGeom prst="bentConnector3">
            <a:avLst>
              <a:gd name="adj1" fmla="val 9980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E36DCA6-92C1-4C1B-BC2A-CCD70A9C17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85595" y="4703320"/>
            <a:ext cx="1575350" cy="362454"/>
          </a:xfrm>
          <a:prstGeom prst="bentConnector3">
            <a:avLst>
              <a:gd name="adj1" fmla="val 9966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2FC0B0-CE73-43C2-80A0-35AB2663238C}"/>
              </a:ext>
            </a:extLst>
          </p:cNvPr>
          <p:cNvSpPr/>
          <p:nvPr/>
        </p:nvSpPr>
        <p:spPr>
          <a:xfrm>
            <a:off x="2319739" y="3722208"/>
            <a:ext cx="1820567" cy="3664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180000" tIns="90000" rIns="180000" bIns="90000" anchor="t">
            <a:spAutoFit/>
          </a:bodyPr>
          <a:lstStyle/>
          <a:p>
            <a:pPr algn="ctr"/>
            <a:r>
              <a:rPr lang="en-US" altLang="ja-JP" sz="1200" b="1" dirty="0">
                <a:latin typeface="+mn-ea"/>
              </a:rPr>
              <a:t>Train</a:t>
            </a:r>
            <a:r>
              <a:rPr lang="ja-JP" altLang="en-US" sz="1200" b="1" dirty="0">
                <a:latin typeface="+mn-ea"/>
              </a:rPr>
              <a:t>されたモデル</a:t>
            </a:r>
            <a:endParaRPr lang="en-US" altLang="ja-JP" sz="1200" b="1" dirty="0"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BC4C227-DFE0-48E4-B321-49B19167C51C}"/>
              </a:ext>
            </a:extLst>
          </p:cNvPr>
          <p:cNvCxnSpPr>
            <a:cxnSpLocks/>
            <a:endCxn id="60" idx="0"/>
          </p:cNvCxnSpPr>
          <p:nvPr/>
        </p:nvCxnSpPr>
        <p:spPr>
          <a:xfrm rot="16200000" flipH="1">
            <a:off x="3041901" y="3534086"/>
            <a:ext cx="376242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7F8DEDEF-0AA5-4371-B55D-7B56EF1D2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4108812"/>
              </p:ext>
            </p:extLst>
          </p:nvPr>
        </p:nvGraphicFramePr>
        <p:xfrm>
          <a:off x="6313126" y="1754492"/>
          <a:ext cx="3559125" cy="2067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74295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u Gothic">
      <a:majorFont>
        <a:latin typeface="Yu Gothic"/>
        <a:ea typeface="Yu Gothic"/>
        <a:cs typeface=""/>
      </a:majorFont>
      <a:minorFont>
        <a:latin typeface="Yu Gothic"/>
        <a:ea typeface="Yu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1346</Words>
  <Application>Microsoft Office PowerPoint</Application>
  <PresentationFormat>와이드스크린</PresentationFormat>
  <Paragraphs>251</Paragraphs>
  <Slides>15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MS UI Gothic</vt:lpstr>
      <vt:lpstr>Yu Gothic</vt:lpstr>
      <vt:lpstr>맑은 고딕</vt:lpstr>
      <vt:lpstr>Office 테마</vt:lpstr>
      <vt:lpstr>MRHMDを用いたコンクリート壁面の インタラクティブひび割れ検査システムの研究  A Study on Interactive Crack Inspection System on Concrete Wall Using MRHMD</vt:lpstr>
      <vt:lpstr>研究背景</vt:lpstr>
      <vt:lpstr>先行研究－ひび割れ検出－</vt:lpstr>
      <vt:lpstr>先行研究－ひび割れ画像の提示－</vt:lpstr>
      <vt:lpstr>提案手法－システム構成－</vt:lpstr>
      <vt:lpstr>提案手法－モデル再学習と再初期化－</vt:lpstr>
      <vt:lpstr>実験－ひび割れ検出精度の評価－</vt:lpstr>
      <vt:lpstr>結果・考察－ひび割れ検出精度の評価－</vt:lpstr>
      <vt:lpstr>結果・考察－ひび割れ検出精度の評価－</vt:lpstr>
      <vt:lpstr>ひび割れ検出結果提示の評価</vt:lpstr>
      <vt:lpstr>まとめ・今後の課題</vt:lpstr>
      <vt:lpstr>システム開発－モデル学習－</vt:lpstr>
      <vt:lpstr>提案手法－ホモグラフィテスト―</vt:lpstr>
      <vt:lpstr>システム開発－特徴点抽出アルゴリズム比較－</vt:lpstr>
      <vt:lpstr>システム開発－特徴点抽出アルゴリズム比較－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2019-08-02T04:41:57Z</dcterms:created>
  <dcterms:modified xsi:type="dcterms:W3CDTF">2020-03-03T08:08:28Z</dcterms:modified>
</cp:coreProperties>
</file>